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51"/>
  </p:notesMasterIdLst>
  <p:handoutMasterIdLst>
    <p:handoutMasterId r:id="rId52"/>
  </p:handoutMasterIdLst>
  <p:sldIdLst>
    <p:sldId id="487" r:id="rId5"/>
    <p:sldId id="549" r:id="rId6"/>
    <p:sldId id="490" r:id="rId7"/>
    <p:sldId id="547" r:id="rId8"/>
    <p:sldId id="507" r:id="rId9"/>
    <p:sldId id="488" r:id="rId10"/>
    <p:sldId id="486" r:id="rId11"/>
    <p:sldId id="431" r:id="rId12"/>
    <p:sldId id="265" r:id="rId13"/>
    <p:sldId id="283" r:id="rId14"/>
    <p:sldId id="284" r:id="rId15"/>
    <p:sldId id="285" r:id="rId16"/>
    <p:sldId id="288" r:id="rId17"/>
    <p:sldId id="528" r:id="rId18"/>
    <p:sldId id="506" r:id="rId19"/>
    <p:sldId id="505" r:id="rId20"/>
    <p:sldId id="455" r:id="rId21"/>
    <p:sldId id="272" r:id="rId22"/>
    <p:sldId id="273" r:id="rId23"/>
    <p:sldId id="274" r:id="rId24"/>
    <p:sldId id="292" r:id="rId25"/>
    <p:sldId id="509" r:id="rId26"/>
    <p:sldId id="348" r:id="rId27"/>
    <p:sldId id="295" r:id="rId28"/>
    <p:sldId id="465" r:id="rId29"/>
    <p:sldId id="350" r:id="rId30"/>
    <p:sldId id="330" r:id="rId31"/>
    <p:sldId id="331" r:id="rId32"/>
    <p:sldId id="334" r:id="rId33"/>
    <p:sldId id="457" r:id="rId34"/>
    <p:sldId id="510" r:id="rId35"/>
    <p:sldId id="477" r:id="rId36"/>
    <p:sldId id="279" r:id="rId37"/>
    <p:sldId id="416" r:id="rId38"/>
    <p:sldId id="447" r:id="rId39"/>
    <p:sldId id="530" r:id="rId40"/>
    <p:sldId id="478" r:id="rId41"/>
    <p:sldId id="299" r:id="rId42"/>
    <p:sldId id="280" r:id="rId43"/>
    <p:sldId id="362" r:id="rId44"/>
    <p:sldId id="388" r:id="rId45"/>
    <p:sldId id="524" r:id="rId46"/>
    <p:sldId id="548" r:id="rId47"/>
    <p:sldId id="326" r:id="rId48"/>
    <p:sldId id="529" r:id="rId49"/>
    <p:sldId id="380" r:id="rId50"/>
  </p:sldIdLst>
  <p:sldSz cx="9144000" cy="5143500" type="screen16x9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Smith" initials="AS" lastIdx="1" clrIdx="0">
    <p:extLst>
      <p:ext uri="{19B8F6BF-5375-455C-9EA6-DF929625EA0E}">
        <p15:presenceInfo xmlns:p15="http://schemas.microsoft.com/office/powerpoint/2012/main" userId="S::Andrew.Smith@scotlandshousingnetwork.org::89c11071-be77-47b6-a90b-b1420bb3d7a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2F2B"/>
    <a:srgbClr val="5E2222"/>
    <a:srgbClr val="0070C0"/>
    <a:srgbClr val="600000"/>
    <a:srgbClr val="8A007D"/>
    <a:srgbClr val="FFA6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4383" autoAdjust="0"/>
  </p:normalViewPr>
  <p:slideViewPr>
    <p:cSldViewPr snapToGrid="0">
      <p:cViewPr varScale="1">
        <p:scale>
          <a:sx n="107" d="100"/>
          <a:sy n="107" d="100"/>
        </p:scale>
        <p:origin x="1692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commentAuthors" Target="commentAuthors.xml"/><Relationship Id="rId58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udi Tokarczyk" userId="ab455dc0-dfa5-4f17-ac87-7d9188695fcc" providerId="ADAL" clId="{690E74E2-CD0F-4536-B750-8C01F5F0D019}"/>
    <pc:docChg chg="modSld">
      <pc:chgData name="Trudi Tokarczyk" userId="ab455dc0-dfa5-4f17-ac87-7d9188695fcc" providerId="ADAL" clId="{690E74E2-CD0F-4536-B750-8C01F5F0D019}" dt="2021-10-01T14:09:13.976" v="50" actId="20577"/>
      <pc:docMkLst>
        <pc:docMk/>
      </pc:docMkLst>
      <pc:sldChg chg="modNotesTx">
        <pc:chgData name="Trudi Tokarczyk" userId="ab455dc0-dfa5-4f17-ac87-7d9188695fcc" providerId="ADAL" clId="{690E74E2-CD0F-4536-B750-8C01F5F0D019}" dt="2021-10-01T14:08:04.459" v="9" actId="20577"/>
        <pc:sldMkLst>
          <pc:docMk/>
          <pc:sldMk cId="1283489650" sldId="272"/>
        </pc:sldMkLst>
      </pc:sldChg>
      <pc:sldChg chg="modNotesTx">
        <pc:chgData name="Trudi Tokarczyk" userId="ab455dc0-dfa5-4f17-ac87-7d9188695fcc" providerId="ADAL" clId="{690E74E2-CD0F-4536-B750-8C01F5F0D019}" dt="2021-10-01T14:08:06.429" v="10" actId="20577"/>
        <pc:sldMkLst>
          <pc:docMk/>
          <pc:sldMk cId="2450341042" sldId="273"/>
        </pc:sldMkLst>
      </pc:sldChg>
      <pc:sldChg chg="modNotesTx">
        <pc:chgData name="Trudi Tokarczyk" userId="ab455dc0-dfa5-4f17-ac87-7d9188695fcc" providerId="ADAL" clId="{690E74E2-CD0F-4536-B750-8C01F5F0D019}" dt="2021-10-01T14:08:08.852" v="11" actId="20577"/>
        <pc:sldMkLst>
          <pc:docMk/>
          <pc:sldMk cId="4200212390" sldId="274"/>
        </pc:sldMkLst>
      </pc:sldChg>
      <pc:sldChg chg="modNotesTx">
        <pc:chgData name="Trudi Tokarczyk" userId="ab455dc0-dfa5-4f17-ac87-7d9188695fcc" providerId="ADAL" clId="{690E74E2-CD0F-4536-B750-8C01F5F0D019}" dt="2021-10-01T14:08:38.641" v="23" actId="20577"/>
        <pc:sldMkLst>
          <pc:docMk/>
          <pc:sldMk cId="2853513464" sldId="279"/>
        </pc:sldMkLst>
      </pc:sldChg>
      <pc:sldChg chg="modNotesTx">
        <pc:chgData name="Trudi Tokarczyk" userId="ab455dc0-dfa5-4f17-ac87-7d9188695fcc" providerId="ADAL" clId="{690E74E2-CD0F-4536-B750-8C01F5F0D019}" dt="2021-10-01T14:08:52.193" v="28" actId="20577"/>
        <pc:sldMkLst>
          <pc:docMk/>
          <pc:sldMk cId="3206689869" sldId="280"/>
        </pc:sldMkLst>
      </pc:sldChg>
      <pc:sldChg chg="modNotesTx">
        <pc:chgData name="Trudi Tokarczyk" userId="ab455dc0-dfa5-4f17-ac87-7d9188695fcc" providerId="ADAL" clId="{690E74E2-CD0F-4536-B750-8C01F5F0D019}" dt="2021-10-01T14:08:10.691" v="12" actId="20577"/>
        <pc:sldMkLst>
          <pc:docMk/>
          <pc:sldMk cId="3529136145" sldId="292"/>
        </pc:sldMkLst>
      </pc:sldChg>
      <pc:sldChg chg="modNotesTx">
        <pc:chgData name="Trudi Tokarczyk" userId="ab455dc0-dfa5-4f17-ac87-7d9188695fcc" providerId="ADAL" clId="{690E74E2-CD0F-4536-B750-8C01F5F0D019}" dt="2021-10-01T14:08:17.691" v="15" actId="20577"/>
        <pc:sldMkLst>
          <pc:docMk/>
          <pc:sldMk cId="2632323832" sldId="295"/>
        </pc:sldMkLst>
      </pc:sldChg>
      <pc:sldChg chg="modNotesTx">
        <pc:chgData name="Trudi Tokarczyk" userId="ab455dc0-dfa5-4f17-ac87-7d9188695fcc" providerId="ADAL" clId="{690E74E2-CD0F-4536-B750-8C01F5F0D019}" dt="2021-10-01T14:08:48.924" v="27" actId="20577"/>
        <pc:sldMkLst>
          <pc:docMk/>
          <pc:sldMk cId="344331023" sldId="299"/>
        </pc:sldMkLst>
      </pc:sldChg>
      <pc:sldChg chg="modNotesTx">
        <pc:chgData name="Trudi Tokarczyk" userId="ab455dc0-dfa5-4f17-ac87-7d9188695fcc" providerId="ADAL" clId="{690E74E2-CD0F-4536-B750-8C01F5F0D019}" dt="2021-10-01T14:08:24.408" v="18" actId="20577"/>
        <pc:sldMkLst>
          <pc:docMk/>
          <pc:sldMk cId="4196258381" sldId="330"/>
        </pc:sldMkLst>
      </pc:sldChg>
      <pc:sldChg chg="modNotesTx">
        <pc:chgData name="Trudi Tokarczyk" userId="ab455dc0-dfa5-4f17-ac87-7d9188695fcc" providerId="ADAL" clId="{690E74E2-CD0F-4536-B750-8C01F5F0D019}" dt="2021-10-01T14:08:26.714" v="19" actId="20577"/>
        <pc:sldMkLst>
          <pc:docMk/>
          <pc:sldMk cId="1735800928" sldId="331"/>
        </pc:sldMkLst>
      </pc:sldChg>
      <pc:sldChg chg="modNotesTx">
        <pc:chgData name="Trudi Tokarczyk" userId="ab455dc0-dfa5-4f17-ac87-7d9188695fcc" providerId="ADAL" clId="{690E74E2-CD0F-4536-B750-8C01F5F0D019}" dt="2021-10-01T14:08:15.392" v="14" actId="20577"/>
        <pc:sldMkLst>
          <pc:docMk/>
          <pc:sldMk cId="465429940" sldId="348"/>
        </pc:sldMkLst>
      </pc:sldChg>
      <pc:sldChg chg="modNotesTx">
        <pc:chgData name="Trudi Tokarczyk" userId="ab455dc0-dfa5-4f17-ac87-7d9188695fcc" providerId="ADAL" clId="{690E74E2-CD0F-4536-B750-8C01F5F0D019}" dt="2021-10-01T14:08:22.342" v="17" actId="20577"/>
        <pc:sldMkLst>
          <pc:docMk/>
          <pc:sldMk cId="1409397110" sldId="350"/>
        </pc:sldMkLst>
      </pc:sldChg>
      <pc:sldChg chg="modNotesTx">
        <pc:chgData name="Trudi Tokarczyk" userId="ab455dc0-dfa5-4f17-ac87-7d9188695fcc" providerId="ADAL" clId="{690E74E2-CD0F-4536-B750-8C01F5F0D019}" dt="2021-10-01T14:08:55.831" v="30" actId="20577"/>
        <pc:sldMkLst>
          <pc:docMk/>
          <pc:sldMk cId="2185796630" sldId="362"/>
        </pc:sldMkLst>
      </pc:sldChg>
      <pc:sldChg chg="modNotesTx">
        <pc:chgData name="Trudi Tokarczyk" userId="ab455dc0-dfa5-4f17-ac87-7d9188695fcc" providerId="ADAL" clId="{690E74E2-CD0F-4536-B750-8C01F5F0D019}" dt="2021-10-01T14:08:40.945" v="24" actId="20577"/>
        <pc:sldMkLst>
          <pc:docMk/>
          <pc:sldMk cId="3176729029" sldId="416"/>
        </pc:sldMkLst>
      </pc:sldChg>
      <pc:sldChg chg="modNotesTx">
        <pc:chgData name="Trudi Tokarczyk" userId="ab455dc0-dfa5-4f17-ac87-7d9188695fcc" providerId="ADAL" clId="{690E74E2-CD0F-4536-B750-8C01F5F0D019}" dt="2021-10-01T14:08:43.007" v="25" actId="20577"/>
        <pc:sldMkLst>
          <pc:docMk/>
          <pc:sldMk cId="2866729899" sldId="447"/>
        </pc:sldMkLst>
      </pc:sldChg>
      <pc:sldChg chg="modNotesTx">
        <pc:chgData name="Trudi Tokarczyk" userId="ab455dc0-dfa5-4f17-ac87-7d9188695fcc" providerId="ADAL" clId="{690E74E2-CD0F-4536-B750-8C01F5F0D019}" dt="2021-10-01T14:08:01.699" v="8" actId="20577"/>
        <pc:sldMkLst>
          <pc:docMk/>
          <pc:sldMk cId="3912452055" sldId="455"/>
        </pc:sldMkLst>
      </pc:sldChg>
      <pc:sldChg chg="modNotesTx">
        <pc:chgData name="Trudi Tokarczyk" userId="ab455dc0-dfa5-4f17-ac87-7d9188695fcc" providerId="ADAL" clId="{690E74E2-CD0F-4536-B750-8C01F5F0D019}" dt="2021-10-01T14:08:31.848" v="20" actId="20577"/>
        <pc:sldMkLst>
          <pc:docMk/>
          <pc:sldMk cId="3188643006" sldId="457"/>
        </pc:sldMkLst>
      </pc:sldChg>
      <pc:sldChg chg="modNotesTx">
        <pc:chgData name="Trudi Tokarczyk" userId="ab455dc0-dfa5-4f17-ac87-7d9188695fcc" providerId="ADAL" clId="{690E74E2-CD0F-4536-B750-8C01F5F0D019}" dt="2021-10-01T14:08:20.110" v="16" actId="20577"/>
        <pc:sldMkLst>
          <pc:docMk/>
          <pc:sldMk cId="930832229" sldId="465"/>
        </pc:sldMkLst>
      </pc:sldChg>
      <pc:sldChg chg="modNotesTx">
        <pc:chgData name="Trudi Tokarczyk" userId="ab455dc0-dfa5-4f17-ac87-7d9188695fcc" providerId="ADAL" clId="{690E74E2-CD0F-4536-B750-8C01F5F0D019}" dt="2021-10-01T14:08:36.658" v="22" actId="20577"/>
        <pc:sldMkLst>
          <pc:docMk/>
          <pc:sldMk cId="1014779108" sldId="477"/>
        </pc:sldMkLst>
      </pc:sldChg>
      <pc:sldChg chg="modNotesTx">
        <pc:chgData name="Trudi Tokarczyk" userId="ab455dc0-dfa5-4f17-ac87-7d9188695fcc" providerId="ADAL" clId="{690E74E2-CD0F-4536-B750-8C01F5F0D019}" dt="2021-10-01T14:07:47.785" v="5" actId="20577"/>
        <pc:sldMkLst>
          <pc:docMk/>
          <pc:sldMk cId="3679083585" sldId="486"/>
        </pc:sldMkLst>
      </pc:sldChg>
      <pc:sldChg chg="modNotesTx">
        <pc:chgData name="Trudi Tokarczyk" userId="ab455dc0-dfa5-4f17-ac87-7d9188695fcc" providerId="ADAL" clId="{690E74E2-CD0F-4536-B750-8C01F5F0D019}" dt="2021-10-01T14:07:34.627" v="0" actId="20577"/>
        <pc:sldMkLst>
          <pc:docMk/>
          <pc:sldMk cId="2412181208" sldId="487"/>
        </pc:sldMkLst>
      </pc:sldChg>
      <pc:sldChg chg="modNotesTx">
        <pc:chgData name="Trudi Tokarczyk" userId="ab455dc0-dfa5-4f17-ac87-7d9188695fcc" providerId="ADAL" clId="{690E74E2-CD0F-4536-B750-8C01F5F0D019}" dt="2021-10-01T14:07:45.757" v="4" actId="20577"/>
        <pc:sldMkLst>
          <pc:docMk/>
          <pc:sldMk cId="1215458157" sldId="488"/>
        </pc:sldMkLst>
      </pc:sldChg>
      <pc:sldChg chg="modNotesTx">
        <pc:chgData name="Trudi Tokarczyk" userId="ab455dc0-dfa5-4f17-ac87-7d9188695fcc" providerId="ADAL" clId="{690E74E2-CD0F-4536-B750-8C01F5F0D019}" dt="2021-10-01T14:07:39.234" v="2" actId="20577"/>
        <pc:sldMkLst>
          <pc:docMk/>
          <pc:sldMk cId="4093902489" sldId="490"/>
        </pc:sldMkLst>
      </pc:sldChg>
      <pc:sldChg chg="modNotesTx">
        <pc:chgData name="Trudi Tokarczyk" userId="ab455dc0-dfa5-4f17-ac87-7d9188695fcc" providerId="ADAL" clId="{690E74E2-CD0F-4536-B750-8C01F5F0D019}" dt="2021-10-01T14:07:59.275" v="7" actId="20577"/>
        <pc:sldMkLst>
          <pc:docMk/>
          <pc:sldMk cId="2124541164" sldId="505"/>
        </pc:sldMkLst>
      </pc:sldChg>
      <pc:sldChg chg="modNotesTx">
        <pc:chgData name="Trudi Tokarczyk" userId="ab455dc0-dfa5-4f17-ac87-7d9188695fcc" providerId="ADAL" clId="{690E74E2-CD0F-4536-B750-8C01F5F0D019}" dt="2021-10-01T14:07:42.483" v="3" actId="20577"/>
        <pc:sldMkLst>
          <pc:docMk/>
          <pc:sldMk cId="3557786525" sldId="507"/>
        </pc:sldMkLst>
      </pc:sldChg>
      <pc:sldChg chg="modNotesTx">
        <pc:chgData name="Trudi Tokarczyk" userId="ab455dc0-dfa5-4f17-ac87-7d9188695fcc" providerId="ADAL" clId="{690E74E2-CD0F-4536-B750-8C01F5F0D019}" dt="2021-10-01T14:08:12.992" v="13" actId="20577"/>
        <pc:sldMkLst>
          <pc:docMk/>
          <pc:sldMk cId="3804195776" sldId="509"/>
        </pc:sldMkLst>
      </pc:sldChg>
      <pc:sldChg chg="modNotesTx">
        <pc:chgData name="Trudi Tokarczyk" userId="ab455dc0-dfa5-4f17-ac87-7d9188695fcc" providerId="ADAL" clId="{690E74E2-CD0F-4536-B750-8C01F5F0D019}" dt="2021-10-01T14:08:33.954" v="21" actId="20577"/>
        <pc:sldMkLst>
          <pc:docMk/>
          <pc:sldMk cId="3220710725" sldId="510"/>
        </pc:sldMkLst>
      </pc:sldChg>
      <pc:sldChg chg="modNotesTx">
        <pc:chgData name="Trudi Tokarczyk" userId="ab455dc0-dfa5-4f17-ac87-7d9188695fcc" providerId="ADAL" clId="{690E74E2-CD0F-4536-B750-8C01F5F0D019}" dt="2021-10-01T14:07:55.790" v="6" actId="20577"/>
        <pc:sldMkLst>
          <pc:docMk/>
          <pc:sldMk cId="1170126954" sldId="528"/>
        </pc:sldMkLst>
      </pc:sldChg>
      <pc:sldChg chg="modNotesTx">
        <pc:chgData name="Trudi Tokarczyk" userId="ab455dc0-dfa5-4f17-ac87-7d9188695fcc" providerId="ADAL" clId="{690E74E2-CD0F-4536-B750-8C01F5F0D019}" dt="2021-10-01T14:08:45.325" v="26" actId="20577"/>
        <pc:sldMkLst>
          <pc:docMk/>
          <pc:sldMk cId="1162818284" sldId="530"/>
        </pc:sldMkLst>
      </pc:sldChg>
      <pc:sldChg chg="modNotesTx">
        <pc:chgData name="Trudi Tokarczyk" userId="ab455dc0-dfa5-4f17-ac87-7d9188695fcc" providerId="ADAL" clId="{690E74E2-CD0F-4536-B750-8C01F5F0D019}" dt="2021-10-01T14:09:13.976" v="50" actId="20577"/>
        <pc:sldMkLst>
          <pc:docMk/>
          <pc:sldMk cId="1667906284" sldId="548"/>
        </pc:sldMkLst>
      </pc:sldChg>
      <pc:sldChg chg="modNotesTx">
        <pc:chgData name="Trudi Tokarczyk" userId="ab455dc0-dfa5-4f17-ac87-7d9188695fcc" providerId="ADAL" clId="{690E74E2-CD0F-4536-B750-8C01F5F0D019}" dt="2021-10-01T14:07:36.776" v="1" actId="20577"/>
        <pc:sldMkLst>
          <pc:docMk/>
          <pc:sldMk cId="3195810995" sldId="54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Service v Value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Heatmap!$AJ$2:$AJ$3</c:f>
              <c:strCache>
                <c:ptCount val="2"/>
                <c:pt idx="0">
                  <c:v>Value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"/>
            <c:marker>
              <c:symbol val="circle"/>
              <c:size val="6"/>
              <c:spPr>
                <a:solidFill>
                  <a:srgbClr val="FF0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060C-431E-9805-6A38ECEA3B1E}"/>
              </c:ext>
            </c:extLst>
          </c:dPt>
          <c:xVal>
            <c:numRef>
              <c:f>Heatmap!$AI$4:$AI$180</c:f>
              <c:numCache>
                <c:formatCode>0</c:formatCode>
                <c:ptCount val="8"/>
                <c:pt idx="0">
                  <c:v>72.870370370370381</c:v>
                </c:pt>
                <c:pt idx="1">
                  <c:v>66.944444444444443</c:v>
                </c:pt>
                <c:pt idx="2">
                  <c:v>78.425925925925924</c:v>
                </c:pt>
                <c:pt idx="3">
                  <c:v>73.148148148148152</c:v>
                </c:pt>
                <c:pt idx="4">
                  <c:v>60.555555555555557</c:v>
                </c:pt>
                <c:pt idx="5">
                  <c:v>65</c:v>
                </c:pt>
                <c:pt idx="6">
                  <c:v>72.222222222222229</c:v>
                </c:pt>
                <c:pt idx="7">
                  <c:v>60.370370370370374</c:v>
                </c:pt>
              </c:numCache>
            </c:numRef>
          </c:xVal>
          <c:yVal>
            <c:numRef>
              <c:f>Heatmap!$AJ$4:$AJ$180</c:f>
              <c:numCache>
                <c:formatCode>0</c:formatCode>
                <c:ptCount val="8"/>
                <c:pt idx="0">
                  <c:v>50.972222222222221</c:v>
                </c:pt>
                <c:pt idx="1">
                  <c:v>69.583333333333329</c:v>
                </c:pt>
                <c:pt idx="2">
                  <c:v>62.638888888888886</c:v>
                </c:pt>
                <c:pt idx="3">
                  <c:v>57.222222222222221</c:v>
                </c:pt>
                <c:pt idx="4">
                  <c:v>57.777777777777779</c:v>
                </c:pt>
                <c:pt idx="5">
                  <c:v>51.388888888888886</c:v>
                </c:pt>
                <c:pt idx="6">
                  <c:v>46.666666666666664</c:v>
                </c:pt>
                <c:pt idx="7">
                  <c:v>55.69444444444445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60C-431E-9805-6A38ECEA3B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8352400"/>
        <c:axId val="728357320"/>
      </c:scatterChart>
      <c:valAx>
        <c:axId val="728352400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8357320"/>
        <c:crosses val="autoZero"/>
        <c:crossBetween val="midCat"/>
        <c:majorUnit val="10"/>
      </c:valAx>
      <c:valAx>
        <c:axId val="72835732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83524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E5ACC-FA7F-4F47-A21A-55944FCE6E74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93AC7-BA6E-468E-A483-DE095D154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945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F2F76-7AD6-4F00-A13A-F6919FD7DD0A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8AFC2-9317-4F43-B5F1-6D57763D8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010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8AFC2-9317-4F43-B5F1-6D57763D85A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136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8AFC2-9317-4F43-B5F1-6D57763D85A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416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8AFC2-9317-4F43-B5F1-6D57763D85A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231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8AFC2-9317-4F43-B5F1-6D57763D85A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3469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8AFC2-9317-4F43-B5F1-6D57763D85A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692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8AFC2-9317-4F43-B5F1-6D57763D85A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056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8AFC2-9317-4F43-B5F1-6D57763D85A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5699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8AFC2-9317-4F43-B5F1-6D57763D85AD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4675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8AFC2-9317-4F43-B5F1-6D57763D85AD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0661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8AFC2-9317-4F43-B5F1-6D57763D85AD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3163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8AFC2-9317-4F43-B5F1-6D57763D85AD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250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8AFC2-9317-4F43-B5F1-6D57763D85A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191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8AFC2-9317-4F43-B5F1-6D57763D85AD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6580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8AFC2-9317-4F43-B5F1-6D57763D85AD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0119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8AFC2-9317-4F43-B5F1-6D57763D85AD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0417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Next we have the tenancies that ended negatively over the last year – so evictions and abandonments </a:t>
            </a:r>
          </a:p>
          <a:p>
            <a:endParaRPr lang="en-GB" dirty="0"/>
          </a:p>
          <a:p>
            <a:r>
              <a:rPr lang="en-GB" dirty="0"/>
              <a:t>Evictions are 0.14% of all stock</a:t>
            </a:r>
          </a:p>
          <a:p>
            <a:endParaRPr lang="en-GB" dirty="0"/>
          </a:p>
          <a:p>
            <a:r>
              <a:rPr lang="en-GB" dirty="0"/>
              <a:t>and abandonments are 0.42% of overall stock.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8AFC2-9317-4F43-B5F1-6D57763D85AD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9163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8AFC2-9317-4F43-B5F1-6D57763D85AD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2882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8AFC2-9317-4F43-B5F1-6D57763D85AD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5056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8AFC2-9317-4F43-B5F1-6D57763D85AD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9401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8AFC2-9317-4F43-B5F1-6D57763D85AD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0476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8AFC2-9317-4F43-B5F1-6D57763D85AD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1713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8AFC2-9317-4F43-B5F1-6D57763D85AD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309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8AFC2-9317-4F43-B5F1-6D57763D85A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8304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8AFC2-9317-4F43-B5F1-6D57763D85AD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0425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8AFC2-9317-4F43-B5F1-6D57763D85AD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5394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8AFC2-9317-4F43-B5F1-6D57763D85AD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0487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8AFC2-9317-4F43-B5F1-6D57763D85AD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5151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8AFC2-9317-4F43-B5F1-6D57763D85AD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4188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Heatmap for LAs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8AFC2-9317-4F43-B5F1-6D57763D85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8591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Service v VFM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8AFC2-9317-4F43-B5F1-6D57763D85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51345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8AFC2-9317-4F43-B5F1-6D57763D85AD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473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8AFC2-9317-4F43-B5F1-6D57763D85AD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156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8AFC2-9317-4F43-B5F1-6D57763D85A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644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8AFC2-9317-4F43-B5F1-6D57763D85A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590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8AFC2-9317-4F43-B5F1-6D57763D85A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076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8AFC2-9317-4F43-B5F1-6D57763D85A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705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8AFC2-9317-4F43-B5F1-6D57763D85A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150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8AFC2-9317-4F43-B5F1-6D57763D85A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523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4CA54F7-63B8-4A23-B12E-20FAF258EB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68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" y="65463"/>
            <a:ext cx="4869180" cy="634079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134" y="948462"/>
            <a:ext cx="4869180" cy="38743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7807" y="1637871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739" y="4809744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E50D3B84-E830-492F-A055-2EA1C3BED5F8}" type="datetime1">
              <a:rPr lang="en-GB" smtClean="0"/>
              <a:t>01/10/2021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18597" y="4809744"/>
            <a:ext cx="2400301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37222" y="-2768"/>
            <a:ext cx="984019" cy="198254"/>
          </a:xfrm>
        </p:spPr>
        <p:txBody>
          <a:bodyPr/>
          <a:lstStyle>
            <a:lvl1pPr>
              <a:defRPr sz="800" b="1">
                <a:solidFill>
                  <a:schemeClr val="bg1"/>
                </a:solidFill>
              </a:defRPr>
            </a:lvl1pPr>
          </a:lstStyle>
          <a:p>
            <a:fld id="{41229CA8-AF68-4A14-BFB4-C20CDAB1986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DEDBAA9-7879-48C4-9455-E5158D2A30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899" y="4443958"/>
            <a:ext cx="658416" cy="58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062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4948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7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E259-DD0B-443C-B821-29BB0091B031}" type="datetime1">
              <a:rPr lang="en-GB" smtClean="0"/>
              <a:t>01/10/2021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788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DD41-1198-46E3-ABC4-4C0606CC4416}" type="datetime1">
              <a:rPr lang="en-GB" smtClean="0"/>
              <a:t>01/10/2021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100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11084"/>
            <a:ext cx="1971675" cy="43180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11083"/>
            <a:ext cx="5800725" cy="4318067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8CD7-093B-4774-A6FC-211C08FEC171}" type="datetime1">
              <a:rPr lang="en-GB" smtClean="0"/>
              <a:t>01/10/2021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63" y="4121534"/>
            <a:ext cx="658416" cy="58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997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42ED8C8-6B6F-4CF5-BD75-C0C446006A02}" type="datetime1">
              <a:rPr lang="en-GB" smtClean="0"/>
              <a:pPr/>
              <a:t>01/10/2021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712" y="4844839"/>
            <a:ext cx="5184576" cy="2738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CB59-531C-46B7-AAF6-458A67E9A52C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63" y="4536198"/>
            <a:ext cx="658416" cy="58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53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5D31-FB6E-4E4C-9FA8-BDBA599CA9B7}" type="datetime1">
              <a:rPr lang="en-GB" smtClean="0"/>
              <a:t>01/10/2021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63" y="4120060"/>
            <a:ext cx="658416" cy="582485"/>
          </a:xfrm>
          <a:prstGeom prst="rect">
            <a:avLst/>
          </a:prstGeom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0D63D80-F14A-4D08-946D-37BF629F4D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0152" y="411510"/>
            <a:ext cx="2469211" cy="36689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1FC419F-C0A8-47B9-9442-C1E8FC08A6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528" y="411511"/>
            <a:ext cx="4248472" cy="36689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2807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0C74A-2699-4AB5-9B19-A836D687662D}" type="datetime1">
              <a:rPr lang="en-GB" smtClean="0"/>
              <a:t>01/10/2021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63" y="4120060"/>
            <a:ext cx="658416" cy="58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72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3666470-36B8-4451-9AE9-35E988975D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0538"/>
            <a:ext cx="9180512" cy="5164038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49714" y="1203598"/>
            <a:ext cx="3126141" cy="108806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715" y="2492457"/>
            <a:ext cx="3126141" cy="2210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9866" y="843557"/>
            <a:ext cx="4169293" cy="38589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9715" y="4910114"/>
            <a:ext cx="1854203" cy="273844"/>
          </a:xfrm>
        </p:spPr>
        <p:txBody>
          <a:bodyPr/>
          <a:lstStyle/>
          <a:p>
            <a:fld id="{4FA6C534-2DE6-40A8-83DD-324F46888BB1}" type="datetime1">
              <a:rPr lang="en-GB" smtClean="0"/>
              <a:t>01/10/2021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95736" y="4889758"/>
            <a:ext cx="6281399" cy="2738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79997" y="4889757"/>
            <a:ext cx="984019" cy="2738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1229CA8-AF68-4A14-BFB4-C20CDAB1986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800" y="4515070"/>
            <a:ext cx="658416" cy="58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4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51470"/>
            <a:ext cx="7543800" cy="100908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42072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694284"/>
            <a:ext cx="3703320" cy="253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142072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694284"/>
            <a:ext cx="3703320" cy="253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5291" y="4818186"/>
            <a:ext cx="648277" cy="273844"/>
          </a:xfrm>
        </p:spPr>
        <p:txBody>
          <a:bodyPr/>
          <a:lstStyle/>
          <a:p>
            <a:fld id="{76601751-CBCE-45F2-B4D9-6974CD6C3F50}" type="datetime1">
              <a:rPr lang="en-GB" smtClean="0"/>
              <a:t>01/10/2021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15616" y="4818186"/>
            <a:ext cx="3617103" cy="273844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59981" y="4869656"/>
            <a:ext cx="984019" cy="273844"/>
          </a:xfrm>
        </p:spPr>
        <p:txBody>
          <a:bodyPr/>
          <a:lstStyle/>
          <a:p>
            <a:fld id="{41229CA8-AF68-4A14-BFB4-C20CDAB1986E}" type="slidenum">
              <a:rPr lang="en-GB" smtClean="0"/>
              <a:t>‹#›</a:t>
            </a:fld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63" y="4120060"/>
            <a:ext cx="658416" cy="582485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895149" y="1060917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527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51470"/>
            <a:ext cx="7543800" cy="577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710024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262236"/>
            <a:ext cx="3703320" cy="3109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710024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262236"/>
            <a:ext cx="3703320" cy="3109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E7DD0-8674-49B4-B3E3-EF3296E49F24}" type="datetime1">
              <a:rPr lang="en-GB" smtClean="0"/>
              <a:t>01/10/2021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‹#›</a:t>
            </a:fld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63" y="4120060"/>
            <a:ext cx="658416" cy="582485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895149" y="628869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032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59BD52D-BF50-4317-AE27-5E00C0BFFB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571750"/>
            <a:ext cx="4464496" cy="175089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1081" y="4844839"/>
            <a:ext cx="810911" cy="273844"/>
          </a:xfrm>
        </p:spPr>
        <p:txBody>
          <a:bodyPr/>
          <a:lstStyle/>
          <a:p>
            <a:fld id="{FCF66620-8D38-485E-A844-97F1A57E3849}" type="datetime1">
              <a:rPr lang="en-GB" smtClean="0"/>
              <a:t>01/10/2021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97991" y="4838818"/>
            <a:ext cx="3617103" cy="273844"/>
          </a:xfr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8198" y="4883099"/>
            <a:ext cx="984019" cy="273844"/>
          </a:xfrm>
        </p:spPr>
        <p:txBody>
          <a:bodyPr/>
          <a:lstStyle/>
          <a:p>
            <a:fld id="{41229CA8-AF68-4A14-BFB4-C20CDAB1986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63" y="4293521"/>
            <a:ext cx="658416" cy="58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97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CF31853-4244-477F-8FFC-C142BE3740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9144000" cy="51435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-5636" y="4870121"/>
            <a:ext cx="740273" cy="273844"/>
          </a:xfrm>
        </p:spPr>
        <p:txBody>
          <a:bodyPr/>
          <a:lstStyle/>
          <a:p>
            <a:fld id="{8289E7E6-FA97-474F-ABA6-34E79F810E5B}" type="datetime1">
              <a:rPr lang="en-GB" smtClean="0"/>
              <a:t>01/10/2021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87624" y="4844839"/>
            <a:ext cx="3617103" cy="27384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48464" y="4877071"/>
            <a:ext cx="395536" cy="273844"/>
          </a:xfrm>
        </p:spPr>
        <p:txBody>
          <a:bodyPr/>
          <a:lstStyle/>
          <a:p>
            <a:fld id="{41229CA8-AF68-4A14-BFB4-C20CDAB1986E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4294586"/>
            <a:ext cx="658416" cy="58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688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115E527-48B3-4A76-AB4B-446F57E191D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512" y="2427734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4515966"/>
            <a:ext cx="4536504" cy="50364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-41541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9B97631-49AB-489E-8443-887C28B3347A}" type="datetime1">
              <a:rPr lang="en-GB" smtClean="0"/>
              <a:pPr/>
              <a:t>01/10/2021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56176" y="4889758"/>
            <a:ext cx="23209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9160" y="4870121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41229CA8-AF68-4A14-BFB4-C20CDAB198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99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5" r:id="rId7"/>
    <p:sldLayoutId id="2147483679" r:id="rId8"/>
    <p:sldLayoutId id="2147483680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if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5C4D51D-22AE-43F9-95EC-76F11EE6966A}"/>
              </a:ext>
            </a:extLst>
          </p:cNvPr>
          <p:cNvSpPr txBox="1">
            <a:spLocks/>
          </p:cNvSpPr>
          <p:nvPr/>
        </p:nvSpPr>
        <p:spPr>
          <a:xfrm>
            <a:off x="107504" y="3593550"/>
            <a:ext cx="7543800" cy="77840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/>
              <a:t> </a:t>
            </a:r>
            <a:r>
              <a:rPr lang="en-GB" sz="4800" dirty="0" err="1"/>
              <a:t>Blairtummock</a:t>
            </a:r>
            <a:r>
              <a:rPr lang="en-GB" sz="4800" dirty="0"/>
              <a:t> HA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9FAEB8-627E-4268-98B4-EB3D82B70044}"/>
              </a:ext>
            </a:extLst>
          </p:cNvPr>
          <p:cNvSpPr txBox="1">
            <a:spLocks/>
          </p:cNvSpPr>
          <p:nvPr/>
        </p:nvSpPr>
        <p:spPr>
          <a:xfrm>
            <a:off x="107504" y="4371950"/>
            <a:ext cx="7543800" cy="857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GB" sz="1600" b="1" dirty="0">
                <a:solidFill>
                  <a:schemeClr val="bg1"/>
                </a:solidFill>
              </a:rPr>
              <a:t>Performance analysis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600" b="1" dirty="0">
                <a:solidFill>
                  <a:schemeClr val="bg1"/>
                </a:solidFill>
              </a:rPr>
              <a:t>2021</a:t>
            </a:r>
            <a:endParaRPr lang="en-GB" sz="16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BA9864-7124-4E9E-96F1-97E4A2D0F0DD}"/>
              </a:ext>
            </a:extLst>
          </p:cNvPr>
          <p:cNvSpPr txBox="1">
            <a:spLocks/>
          </p:cNvSpPr>
          <p:nvPr/>
        </p:nvSpPr>
        <p:spPr>
          <a:xfrm>
            <a:off x="8159981" y="4869656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788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01CCB59-531C-46B7-AAF6-458A67E9A52C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181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Quality of home (all tenants)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1802" y="1079814"/>
            <a:ext cx="2952327" cy="1203904"/>
          </a:xfrm>
        </p:spPr>
        <p:txBody>
          <a:bodyPr>
            <a:normAutofit/>
          </a:bodyPr>
          <a:lstStyle/>
          <a:p>
            <a:endParaRPr lang="en-GB" sz="160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GB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I7:</a:t>
            </a:r>
            <a: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percentage of existing tenants satisfied with the quality of their home.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9BFF75-7602-4466-BDF2-489264B6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10</a:t>
            </a:fld>
            <a:endParaRPr lang="en-GB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190A9AA-6797-4062-ADEB-45B3E7D190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280031"/>
              </p:ext>
            </p:extLst>
          </p:nvPr>
        </p:nvGraphicFramePr>
        <p:xfrm>
          <a:off x="6012160" y="2396196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2019/20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2020/21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 dirty="0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HA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96.4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88.9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88.9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Groups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90.0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90.3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90.8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All RSLs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88.7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88.4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87.8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National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88.1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87.2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87.1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67E1E44-12F0-427F-BE81-AB778B959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6" y="774597"/>
            <a:ext cx="5429014" cy="424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55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Repairs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2160" y="699542"/>
            <a:ext cx="2952328" cy="3472673"/>
          </a:xfrm>
        </p:spPr>
        <p:txBody>
          <a:bodyPr>
            <a:normAutofit/>
          </a:bodyPr>
          <a:lstStyle/>
          <a:p>
            <a:endParaRPr lang="en-GB" sz="160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GB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I12:</a:t>
            </a:r>
            <a: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percentage of tenants who have had repairs or maintenance carried out in last 12 months satisfied with the repairs and maintenance service.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72B97F-EA05-4068-8256-F8DD2E55B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11</a:t>
            </a:fld>
            <a:endParaRPr lang="en-GB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76B53BE-BA78-4AAB-BAF9-8ACCDF69B1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415318"/>
              </p:ext>
            </p:extLst>
          </p:nvPr>
        </p:nvGraphicFramePr>
        <p:xfrm>
          <a:off x="6012160" y="2396196"/>
          <a:ext cx="2952328" cy="892643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611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2019/20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2020/21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 dirty="0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HA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99.7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91.1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Groups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95.0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93.1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93.9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All RSLs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92.5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91.0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90.3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National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91.7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90.8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90.1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0CBA695-2831-408A-B3F5-06943B8EC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2" y="810322"/>
            <a:ext cx="5412636" cy="422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51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/>
              <a:t>Management of neighbourhood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1802" y="915567"/>
            <a:ext cx="2941939" cy="1368151"/>
          </a:xfrm>
        </p:spPr>
        <p:txBody>
          <a:bodyPr>
            <a:normAutofit/>
          </a:bodyPr>
          <a:lstStyle/>
          <a:p>
            <a:endParaRPr lang="en-GB" sz="160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GB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I13:</a:t>
            </a:r>
            <a: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Percentage of tenants satisfied with the management of the neighbourhood they live in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44BA97-F9FD-42D3-A5C4-A2EB93926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12</a:t>
            </a:fld>
            <a:endParaRPr lang="en-GB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457D2E3-95BA-4685-A418-DD63DEE6B2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221507"/>
              </p:ext>
            </p:extLst>
          </p:nvPr>
        </p:nvGraphicFramePr>
        <p:xfrm>
          <a:off x="6012160" y="2396196"/>
          <a:ext cx="2952328" cy="893082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55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2019/20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2020/21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 dirty="0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HA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97.7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93.4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93.4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Groups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90.2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89.4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90.5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All RSLs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88.4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87.8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86.6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National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87.8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87.4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86.1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938074D-2407-4D0A-83A8-41B0EBEE6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5" y="774596"/>
            <a:ext cx="5413891" cy="426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42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Value for money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1802" y="915566"/>
            <a:ext cx="2952327" cy="3256649"/>
          </a:xfrm>
        </p:spPr>
        <p:txBody>
          <a:bodyPr>
            <a:normAutofit/>
          </a:bodyPr>
          <a:lstStyle/>
          <a:p>
            <a:endParaRPr lang="en-GB" sz="160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GB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I25:</a:t>
            </a:r>
            <a: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percentage of tenants who feel that the rent for their property represents good value for money.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A71F2A-B49F-4C26-98D1-1CF993621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13</a:t>
            </a:fld>
            <a:endParaRPr lang="en-GB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539A979-A71A-4DF6-AA48-CE84D53B0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793740"/>
              </p:ext>
            </p:extLst>
          </p:nvPr>
        </p:nvGraphicFramePr>
        <p:xfrm>
          <a:off x="6012160" y="2396196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2019/20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2020/21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 dirty="0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HA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91.3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92.1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92.1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Groups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87.2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88.8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89.5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All RSLs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83.4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83.5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83.0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National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83.2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83.6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82.8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B5DFBA6-F774-4CA8-B515-A5CDAC545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3" y="791640"/>
            <a:ext cx="5416844" cy="424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48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C5E5EB-0E6D-4408-8507-BCE906E1D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14</a:t>
            </a:fld>
            <a:endParaRPr lang="en-GB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8D49324-033C-4907-99E4-4DCECD18F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" y="65463"/>
            <a:ext cx="4869180" cy="634079"/>
          </a:xfrm>
        </p:spPr>
        <p:txBody>
          <a:bodyPr>
            <a:normAutofit/>
          </a:bodyPr>
          <a:lstStyle/>
          <a:p>
            <a:r>
              <a:rPr lang="en-GB" sz="3100"/>
              <a:t>Complaints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C73F4EFE-F697-4679-88A5-F5485C34C0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12160" y="382502"/>
            <a:ext cx="2952327" cy="2376263"/>
          </a:xfrm>
        </p:spPr>
        <p:txBody>
          <a:bodyPr>
            <a:noAutofit/>
          </a:bodyPr>
          <a:lstStyle/>
          <a:p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I3: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Complaints per 100 homes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4FB60C1-7082-449B-92B6-60D9855F84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606447"/>
              </p:ext>
            </p:extLst>
          </p:nvPr>
        </p:nvGraphicFramePr>
        <p:xfrm>
          <a:off x="6012160" y="1257679"/>
          <a:ext cx="2952328" cy="893082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55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2019/20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2020/21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 dirty="0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HA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6.8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Groups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4.4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5.8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3.3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All RSLs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6.3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6.7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5.1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National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4.7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5.1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3.7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BF72F4F-2746-4761-965B-4E41AF118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0" y="795454"/>
            <a:ext cx="5385105" cy="4230286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19AEEED-0EB9-466A-9DEE-E263430C0579}"/>
              </a:ext>
            </a:extLst>
          </p:cNvPr>
          <p:cNvSpPr txBox="1">
            <a:spLocks/>
          </p:cNvSpPr>
          <p:nvPr/>
        </p:nvSpPr>
        <p:spPr>
          <a:xfrm>
            <a:off x="6012159" y="2024822"/>
            <a:ext cx="2952327" cy="2376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125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6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6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6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6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6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6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GB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I4:</a:t>
            </a:r>
            <a: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Time to respond to 1</a:t>
            </a:r>
            <a:r>
              <a:rPr lang="en-GB" sz="1600" baseline="30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</a:t>
            </a:r>
            <a: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&amp; 2</a:t>
            </a:r>
            <a:r>
              <a:rPr lang="en-GB" sz="1600" baseline="30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nd</a:t>
            </a:r>
            <a: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stage complaints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91A4175-9BE0-47E7-BC55-4FA8955214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521502"/>
              </p:ext>
            </p:extLst>
          </p:nvPr>
        </p:nvGraphicFramePr>
        <p:xfrm>
          <a:off x="5939970" y="2910597"/>
          <a:ext cx="3096703" cy="1027293"/>
        </p:xfrm>
        <a:graphic>
          <a:graphicData uri="http://schemas.openxmlformats.org/drawingml/2006/table">
            <a:tbl>
              <a:tblPr/>
              <a:tblGrid>
                <a:gridCol w="931801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600252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21550">
                  <a:extLst>
                    <a:ext uri="{9D8B030D-6E8A-4147-A177-3AD203B41FA5}">
                      <a16:colId xmlns:a16="http://schemas.microsoft.com/office/drawing/2014/main" val="1635411017"/>
                    </a:ext>
                  </a:extLst>
                </a:gridCol>
                <a:gridCol w="52155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21550">
                  <a:extLst>
                    <a:ext uri="{9D8B030D-6E8A-4147-A177-3AD203B41FA5}">
                      <a16:colId xmlns:a16="http://schemas.microsoft.com/office/drawing/2014/main" val="1310387810"/>
                    </a:ext>
                  </a:extLst>
                </a:gridCol>
              </a:tblGrid>
              <a:tr h="191383">
                <a:tc>
                  <a:txBody>
                    <a:bodyPr/>
                    <a:lstStyle/>
                    <a:p>
                      <a:pPr algn="ctr" fontAlgn="b"/>
                      <a:endParaRPr lang="en-GB" sz="11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151" marR="7151" marT="7151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BlHA</a:t>
                      </a:r>
                      <a:endParaRPr lang="en-GB" sz="11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151" marR="7151" marT="7151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RSL Average</a:t>
                      </a:r>
                    </a:p>
                  </a:txBody>
                  <a:tcPr marL="7151" marR="7151" marT="7151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National Average</a:t>
                      </a:r>
                    </a:p>
                  </a:txBody>
                  <a:tcPr marL="7151" marR="7151" marT="7151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SPSO Target</a:t>
                      </a:r>
                    </a:p>
                  </a:txBody>
                  <a:tcPr marL="7151" marR="7151" marT="7151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9138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r>
                        <a:rPr lang="en-GB" sz="1100" b="1" i="0" u="none" strike="noStrike" kern="120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st</a:t>
                      </a:r>
                      <a:r>
                        <a:rPr lang="en-GB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stage – days to respond</a:t>
                      </a:r>
                    </a:p>
                  </a:txBody>
                  <a:tcPr marL="7151" marR="7151" marT="7151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1.1</a:t>
                      </a:r>
                    </a:p>
                  </a:txBody>
                  <a:tcPr marL="7151" marR="7151" marT="7151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3.8</a:t>
                      </a:r>
                    </a:p>
                  </a:txBody>
                  <a:tcPr marL="7151" marR="7151" marT="7151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5.4</a:t>
                      </a:r>
                    </a:p>
                  </a:txBody>
                  <a:tcPr marL="7151" marR="7151" marT="7151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5.0</a:t>
                      </a:r>
                    </a:p>
                  </a:txBody>
                  <a:tcPr marL="7151" marR="7151" marT="7151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9138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100" b="1" i="0" u="none" strike="noStrike" kern="120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nd</a:t>
                      </a:r>
                      <a:r>
                        <a:rPr lang="en-GB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stage – days to respond</a:t>
                      </a:r>
                    </a:p>
                  </a:txBody>
                  <a:tcPr marL="7151" marR="7151" marT="7151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6.7</a:t>
                      </a:r>
                    </a:p>
                  </a:txBody>
                  <a:tcPr marL="7151" marR="7151" marT="7151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16.6</a:t>
                      </a:r>
                    </a:p>
                  </a:txBody>
                  <a:tcPr marL="7151" marR="7151" marT="7151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19.3</a:t>
                      </a:r>
                    </a:p>
                  </a:txBody>
                  <a:tcPr marL="7151" marR="7151" marT="7151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20.0</a:t>
                      </a:r>
                    </a:p>
                  </a:txBody>
                  <a:tcPr marL="7151" marR="7151" marT="7151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970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0126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0C6D5-84FB-4FF9-A5B6-4BEA3059F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571750"/>
            <a:ext cx="6552728" cy="1750893"/>
          </a:xfrm>
        </p:spPr>
        <p:txBody>
          <a:bodyPr/>
          <a:lstStyle/>
          <a:p>
            <a:r>
              <a:rPr lang="en-GB" sz="3600"/>
              <a:t>Housing Quality &amp; Maintenance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C9082D-8195-4C33-A177-9850630F6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074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EESSH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89499" y="884027"/>
            <a:ext cx="2952327" cy="2296143"/>
          </a:xfrm>
        </p:spPr>
        <p:txBody>
          <a:bodyPr>
            <a:normAutofit/>
          </a:bodyPr>
          <a:lstStyle/>
          <a:p>
            <a:r>
              <a:rPr lang="en-GB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Meeting EESSH: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GB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EPC: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Percentage of stock with a  valid EPC certificate within each band</a:t>
            </a:r>
          </a:p>
          <a:p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%C or better</a:t>
            </a:r>
          </a:p>
          <a:p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F4D579-0C2D-488D-8899-CCE604370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16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5CD31B-5113-4EDE-AAAD-6C9B115DF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4785123"/>
            <a:ext cx="3114675" cy="276225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B1519FC-FD33-4826-AA46-3A078F59D8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260338"/>
              </p:ext>
            </p:extLst>
          </p:nvPr>
        </p:nvGraphicFramePr>
        <p:xfrm>
          <a:off x="6093578" y="2657641"/>
          <a:ext cx="2371044" cy="929467"/>
        </p:xfrm>
        <a:graphic>
          <a:graphicData uri="http://schemas.openxmlformats.org/drawingml/2006/table">
            <a:tbl>
              <a:tblPr/>
              <a:tblGrid>
                <a:gridCol w="1166704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602170">
                  <a:extLst>
                    <a:ext uri="{9D8B030D-6E8A-4147-A177-3AD203B41FA5}">
                      <a16:colId xmlns:a16="http://schemas.microsoft.com/office/drawing/2014/main" val="3776871854"/>
                    </a:ext>
                  </a:extLst>
                </a:gridCol>
                <a:gridCol w="60217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211939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2019/20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2020/21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 dirty="0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HA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99.0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99.3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Groups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95.7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95.9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All RSLs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82.8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84.3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National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73.0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74.0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sp>
        <p:nvSpPr>
          <p:cNvPr id="12" name="Arrow: Right 11">
            <a:extLst>
              <a:ext uri="{FF2B5EF4-FFF2-40B4-BE49-F238E27FC236}">
                <a16:creationId xmlns:a16="http://schemas.microsoft.com/office/drawing/2014/main" id="{06D3F6BE-AAB4-413E-908E-BF64525D2801}"/>
              </a:ext>
            </a:extLst>
          </p:cNvPr>
          <p:cNvSpPr/>
          <p:nvPr/>
        </p:nvSpPr>
        <p:spPr>
          <a:xfrm rot="5400000">
            <a:off x="666548" y="335078"/>
            <a:ext cx="361806" cy="365611"/>
          </a:xfrm>
          <a:prstGeom prst="rightArrow">
            <a:avLst/>
          </a:prstGeom>
          <a:solidFill>
            <a:srgbClr val="E52F2B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096905-36C2-4B4A-8E43-08BB510F2C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46" y="760331"/>
            <a:ext cx="5290040" cy="400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541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SHQS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1802" y="884028"/>
            <a:ext cx="2952327" cy="936104"/>
          </a:xfrm>
        </p:spPr>
        <p:txBody>
          <a:bodyPr>
            <a:normAutofit/>
          </a:bodyPr>
          <a:lstStyle/>
          <a:p>
            <a:r>
              <a:rPr lang="en-GB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Indicator 6: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Percentage of stock meeting the Scottish Housing Quality Standard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F4D579-0C2D-488D-8899-CCE604370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17</a:t>
            </a:fld>
            <a:endParaRPr lang="en-GB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5758976-C947-42AB-9D88-D303324655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652630"/>
              </p:ext>
            </p:extLst>
          </p:nvPr>
        </p:nvGraphicFramePr>
        <p:xfrm>
          <a:off x="6012160" y="1932609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Blairtummock</a:t>
                      </a:r>
                      <a:r>
                        <a:rPr lang="en-GB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 HA</a:t>
                      </a:r>
                    </a:p>
                  </a:txBody>
                  <a:tcPr marL="7151" marR="7151" marT="7151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151" marR="7151" marT="7151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2019/20</a:t>
                      </a:r>
                    </a:p>
                  </a:txBody>
                  <a:tcPr marL="7151" marR="7151" marT="7151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2020/21</a:t>
                      </a:r>
                    </a:p>
                  </a:txBody>
                  <a:tcPr marL="7151" marR="7151" marT="7151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Meeting</a:t>
                      </a:r>
                      <a:r>
                        <a:rPr lang="en-GB" sz="1100" b="1" i="0" u="none" strike="noStrike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 SHQS</a:t>
                      </a:r>
                      <a:endParaRPr lang="en-GB" sz="11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151" marR="7151" marT="7151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100.0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100.0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100.0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Exempt</a:t>
                      </a:r>
                    </a:p>
                  </a:txBody>
                  <a:tcPr marL="7151" marR="7151" marT="7151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Abeyances</a:t>
                      </a:r>
                    </a:p>
                  </a:txBody>
                  <a:tcPr marL="7151" marR="7151" marT="7151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970421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Failing</a:t>
                      </a:r>
                    </a:p>
                  </a:txBody>
                  <a:tcPr marL="7151" marR="7151" marT="7151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82779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F974F8F-CD2F-4C61-96D8-21C2CF7BF9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583750"/>
              </p:ext>
            </p:extLst>
          </p:nvPr>
        </p:nvGraphicFramePr>
        <p:xfrm>
          <a:off x="6012160" y="3044268"/>
          <a:ext cx="2952328" cy="894358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2019/20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2020/21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 dirty="0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HA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100.0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100.0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100.0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683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Groups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98.3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98.5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98.0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All RSLs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93.0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92.9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90.5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National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93.7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94.4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91.0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6EFBF4D3-055C-4C7C-898C-988845414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70" y="4897508"/>
            <a:ext cx="4993704" cy="154791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31019102-47E8-4624-8930-359E3C388D65}"/>
              </a:ext>
            </a:extLst>
          </p:cNvPr>
          <p:cNvSpPr/>
          <p:nvPr/>
        </p:nvSpPr>
        <p:spPr>
          <a:xfrm rot="5400000">
            <a:off x="1838023" y="2478018"/>
            <a:ext cx="500324" cy="306417"/>
          </a:xfrm>
          <a:prstGeom prst="rightArrow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C959CC-82DD-49D3-97F0-0D74179D6F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49" y="792827"/>
            <a:ext cx="5300549" cy="403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52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Emergency repairs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2160" y="915567"/>
            <a:ext cx="2952328" cy="1368152"/>
          </a:xfrm>
        </p:spPr>
        <p:txBody>
          <a:bodyPr>
            <a:normAutofit/>
          </a:bodyPr>
          <a:lstStyle/>
          <a:p>
            <a:endParaRPr lang="en-GB" sz="1200">
              <a:solidFill>
                <a:schemeClr val="tx1"/>
              </a:solidFill>
            </a:endParaRPr>
          </a:p>
          <a:p>
            <a:r>
              <a:rPr lang="en-GB" sz="1600" b="1" u="sng">
                <a:solidFill>
                  <a:schemeClr val="tx1"/>
                </a:solidFill>
                <a:latin typeface="+mj-lt"/>
              </a:rPr>
              <a:t>I8:</a:t>
            </a:r>
            <a:r>
              <a:rPr lang="en-GB" sz="1600">
                <a:solidFill>
                  <a:schemeClr val="tx1"/>
                </a:solidFill>
                <a:latin typeface="+mj-lt"/>
              </a:rPr>
              <a:t>  Average length of time taken to complete emergency repairs (hours)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6DEFDC-FD72-4AA8-B911-2DC0B937B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18</a:t>
            </a:fld>
            <a:endParaRPr lang="en-GB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F20C4E1-D864-4DB1-8296-16DA2D51C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608680"/>
              </p:ext>
            </p:extLst>
          </p:nvPr>
        </p:nvGraphicFramePr>
        <p:xfrm>
          <a:off x="6012160" y="2396196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Hours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2019/20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2020/21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 dirty="0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HA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2.7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Groups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All RSLs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2.7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2.6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3.4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National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3.7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3.6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54B3064-2809-4CD3-A9DD-C66B0A471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15" y="795454"/>
            <a:ext cx="5423253" cy="424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489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Non-emergency repairs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2160" y="902263"/>
            <a:ext cx="2952328" cy="1255673"/>
          </a:xfrm>
        </p:spPr>
        <p:txBody>
          <a:bodyPr>
            <a:normAutofit/>
          </a:bodyPr>
          <a:lstStyle/>
          <a:p>
            <a:endParaRPr lang="en-GB" sz="1200">
              <a:solidFill>
                <a:schemeClr val="tx1"/>
              </a:solidFill>
            </a:endParaRPr>
          </a:p>
          <a:p>
            <a:r>
              <a:rPr lang="en-GB" sz="1600" b="1" u="sng">
                <a:solidFill>
                  <a:schemeClr val="tx1"/>
                </a:solidFill>
                <a:latin typeface="+mj-lt"/>
              </a:rPr>
              <a:t>I9:</a:t>
            </a:r>
            <a:r>
              <a:rPr lang="en-GB" sz="1600">
                <a:solidFill>
                  <a:schemeClr val="tx1"/>
                </a:solidFill>
                <a:latin typeface="+mj-lt"/>
              </a:rPr>
              <a:t>  Average length of time taken to complete non-emergency repairs (working days)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722B76-0C07-4373-8208-5F0A27F14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19</a:t>
            </a:fld>
            <a:endParaRPr lang="en-GB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D9C350D-E117-4272-BF7D-321C8DE354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026577"/>
              </p:ext>
            </p:extLst>
          </p:nvPr>
        </p:nvGraphicFramePr>
        <p:xfrm>
          <a:off x="6012160" y="2396196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days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2019/20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2020/21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 dirty="0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HA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Groups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3.3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4.3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All RSLs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5.5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5.7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6.7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National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6.6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6.4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6.7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8F43540-2B8E-4BFF-96FC-27ADEF5B1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66" y="752293"/>
            <a:ext cx="5473608" cy="42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341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39112-5081-4FE9-9934-5A60F896B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sector headlines for 2020-21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2A1AF-0A18-4D33-9546-4352DA2DA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967878"/>
            <a:ext cx="5684617" cy="3874328"/>
          </a:xfrm>
        </p:spPr>
        <p:txBody>
          <a:bodyPr/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GB" sz="1800" dirty="0"/>
              <a:t>Performance is generally lower than in previous years.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GB" sz="1800" dirty="0"/>
              <a:t>Lower volumes of work across some areas, but not all.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GB" sz="1800" dirty="0"/>
              <a:t>Main Charter outcomes affected:</a:t>
            </a:r>
          </a:p>
          <a:p>
            <a:pPr marL="397256" lvl="1" indent="-177800">
              <a:buFont typeface="Arial" panose="020B0604020202020204" pitchFamily="34" charset="0"/>
              <a:buChar char="•"/>
            </a:pPr>
            <a:r>
              <a:rPr lang="en-GB" sz="1650" dirty="0"/>
              <a:t>Fewer repairs, less capital works, worse SHQS</a:t>
            </a:r>
          </a:p>
          <a:p>
            <a:pPr marL="397256" lvl="1" indent="-177800">
              <a:buFont typeface="Arial" panose="020B0604020202020204" pitchFamily="34" charset="0"/>
              <a:buChar char="•"/>
            </a:pPr>
            <a:r>
              <a:rPr lang="en-GB" sz="1800" dirty="0"/>
              <a:t>Lower tenancy terminations, better tenancy sustainment, fewer evictions</a:t>
            </a:r>
          </a:p>
          <a:p>
            <a:pPr marL="397256" lvl="1" indent="-177800">
              <a:buFont typeface="Arial" panose="020B0604020202020204" pitchFamily="34" charset="0"/>
              <a:buChar char="•"/>
            </a:pPr>
            <a:r>
              <a:rPr lang="en-GB" sz="1800" dirty="0"/>
              <a:t>More unlet properties, longer relet times</a:t>
            </a:r>
          </a:p>
          <a:p>
            <a:pPr marL="397256" lvl="1" indent="-177800">
              <a:buFont typeface="Arial" panose="020B0604020202020204" pitchFamily="34" charset="0"/>
              <a:buChar char="•"/>
            </a:pPr>
            <a:r>
              <a:rPr lang="en-GB" sz="1800" dirty="0"/>
              <a:t>More ASB cases</a:t>
            </a:r>
          </a:p>
          <a:p>
            <a:pPr marL="397256" lvl="1" indent="-177800">
              <a:buFont typeface="Arial" panose="020B0604020202020204" pitchFamily="34" charset="0"/>
              <a:buChar char="•"/>
            </a:pPr>
            <a:r>
              <a:rPr lang="en-GB" sz="1800" dirty="0"/>
              <a:t>Higher arrears for LAs, lower rent increases. 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GB" sz="1800" dirty="0"/>
              <a:t>Wide variation across members in impact.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3EC663-DA3D-4F59-BA96-38D1350FA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29CA8-AF68-4A14-BFB4-C20CDAB1986E}" type="slidenum">
              <a:rPr kumimoji="0" lang="en-GB" sz="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810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Repairs Right First Time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2160" y="868083"/>
            <a:ext cx="2947053" cy="1343627"/>
          </a:xfrm>
        </p:spPr>
        <p:txBody>
          <a:bodyPr>
            <a:normAutofit/>
          </a:bodyPr>
          <a:lstStyle/>
          <a:p>
            <a:endParaRPr lang="en-GB" sz="1600">
              <a:solidFill>
                <a:schemeClr val="tx1"/>
              </a:solidFill>
              <a:latin typeface="+mj-lt"/>
            </a:endParaRPr>
          </a:p>
          <a:p>
            <a:r>
              <a:rPr lang="en-GB" sz="1600" b="1">
                <a:solidFill>
                  <a:schemeClr val="tx1"/>
                </a:solidFill>
                <a:latin typeface="+mj-lt"/>
              </a:rPr>
              <a:t>I10:</a:t>
            </a:r>
            <a:r>
              <a:rPr lang="en-GB" sz="1600">
                <a:solidFill>
                  <a:schemeClr val="tx1"/>
                </a:solidFill>
                <a:latin typeface="+mj-lt"/>
              </a:rPr>
              <a:t>  Percentage of reactive repairs carried out in the last year completed right first time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C5E5B1-9856-49E6-83F8-79492F8AA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20</a:t>
            </a:fld>
            <a:endParaRPr lang="en-GB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3D37178-90EF-4EDD-8644-25D8859A31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724815"/>
              </p:ext>
            </p:extLst>
          </p:nvPr>
        </p:nvGraphicFramePr>
        <p:xfrm>
          <a:off x="6012160" y="2396196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2019/20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2020/21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 dirty="0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HA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96.9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97.1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99.3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Groups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94.0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95.5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92.7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All RSLs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92.3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92.4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87.2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National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92.5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92.4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91.5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D0BCB5B-12F4-47C4-BF16-5D3448ECF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4" y="802621"/>
            <a:ext cx="5361002" cy="420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12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Gas safety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2160" y="771551"/>
            <a:ext cx="2952328" cy="1255674"/>
          </a:xfrm>
        </p:spPr>
        <p:txBody>
          <a:bodyPr>
            <a:normAutofit/>
          </a:bodyPr>
          <a:lstStyle/>
          <a:p>
            <a:r>
              <a:rPr lang="en-GB" sz="1600" b="1">
                <a:solidFill>
                  <a:schemeClr val="tx1"/>
                </a:solidFill>
                <a:latin typeface="+mj-lt"/>
              </a:rPr>
              <a:t>I11:</a:t>
            </a:r>
            <a:r>
              <a:rPr lang="en-GB" sz="1600">
                <a:solidFill>
                  <a:schemeClr val="tx1"/>
                </a:solidFill>
                <a:latin typeface="+mj-lt"/>
              </a:rPr>
              <a:t>  Number of properties that failed to have a gas safety check and record completed by the anniversary date.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B61AD0-6D23-44EA-962D-3B482FEE6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21</a:t>
            </a:fld>
            <a:endParaRPr lang="en-GB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E6383AB-5F24-4292-862B-1DB50311AA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132834"/>
              </p:ext>
            </p:extLst>
          </p:nvPr>
        </p:nvGraphicFramePr>
        <p:xfrm>
          <a:off x="6012160" y="2180172"/>
          <a:ext cx="2300567" cy="896910"/>
        </p:xfrm>
        <a:graphic>
          <a:graphicData uri="http://schemas.openxmlformats.org/drawingml/2006/table">
            <a:tbl>
              <a:tblPr/>
              <a:tblGrid>
                <a:gridCol w="1132025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72459">
                  <a:extLst>
                    <a:ext uri="{9D8B030D-6E8A-4147-A177-3AD203B41FA5}">
                      <a16:colId xmlns:a16="http://schemas.microsoft.com/office/drawing/2014/main" val="4142414978"/>
                    </a:ext>
                  </a:extLst>
                </a:gridCol>
                <a:gridCol w="596083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endParaRPr lang="en-GB" sz="1100" b="0" i="0" u="none" strike="noStrike" dirty="0">
                        <a:solidFill>
                          <a:srgbClr val="404040"/>
                        </a:solidFill>
                        <a:effectLst/>
                        <a:latin typeface="+mj-lt"/>
                      </a:endParaRP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2019/20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2020/21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 dirty="0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HA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Groups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330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All RSLs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5513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SHN Total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496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17420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0CD118D-B9E9-4A3C-B6BA-A4F2B41EC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7" y="832624"/>
            <a:ext cx="5345151" cy="419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36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0C6D5-84FB-4FF9-A5B6-4BEA3059F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571750"/>
            <a:ext cx="6552728" cy="1750893"/>
          </a:xfrm>
        </p:spPr>
        <p:txBody>
          <a:bodyPr/>
          <a:lstStyle/>
          <a:p>
            <a:r>
              <a:rPr lang="en-GB" sz="3600"/>
              <a:t>Access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C9082D-8195-4C33-A177-9850630F6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1957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Turnover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2160" y="1079815"/>
            <a:ext cx="2952328" cy="1203904"/>
          </a:xfrm>
        </p:spPr>
        <p:txBody>
          <a:bodyPr>
            <a:normAutofit/>
          </a:bodyPr>
          <a:lstStyle/>
          <a:p>
            <a:endParaRPr lang="en-GB" sz="1600">
              <a:solidFill>
                <a:schemeClr val="tx1"/>
              </a:solidFill>
              <a:latin typeface="+mj-lt"/>
            </a:endParaRPr>
          </a:p>
          <a:p>
            <a:r>
              <a:rPr lang="en-GB" sz="1600" b="1">
                <a:solidFill>
                  <a:schemeClr val="tx1"/>
                </a:solidFill>
                <a:latin typeface="+mj-lt"/>
              </a:rPr>
              <a:t>I17:</a:t>
            </a:r>
            <a:r>
              <a:rPr lang="en-GB" sz="1600">
                <a:solidFill>
                  <a:schemeClr val="tx1"/>
                </a:solidFill>
                <a:latin typeface="+mj-lt"/>
              </a:rPr>
              <a:t>  Percentage of lettable houses that became vacant in the last year.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5D2B0F-EAE0-4711-BEDB-4DB5D67C3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23</a:t>
            </a:fld>
            <a:endParaRPr lang="en-GB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E0E2ED5-1010-4D4B-B936-C73787B442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519809"/>
              </p:ext>
            </p:extLst>
          </p:nvPr>
        </p:nvGraphicFramePr>
        <p:xfrm>
          <a:off x="6012160" y="2396196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2019/20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2020/21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 dirty="0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HA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4.7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5.4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Groups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6.5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6.5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5.4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All RSLs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8.7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8.8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7.3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National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8.6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8.4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7.0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3FA6E71-3AE2-40A2-988C-301270DE5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1" y="776771"/>
            <a:ext cx="5488734" cy="426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429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Offers refused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2160" y="1079815"/>
            <a:ext cx="2952328" cy="1131896"/>
          </a:xfrm>
        </p:spPr>
        <p:txBody>
          <a:bodyPr>
            <a:normAutofit/>
          </a:bodyPr>
          <a:lstStyle/>
          <a:p>
            <a:endParaRPr lang="en-GB" sz="1600">
              <a:solidFill>
                <a:schemeClr val="tx1"/>
              </a:solidFill>
              <a:latin typeface="+mj-lt"/>
            </a:endParaRPr>
          </a:p>
          <a:p>
            <a:r>
              <a:rPr lang="en-GB" sz="1600" b="1">
                <a:solidFill>
                  <a:schemeClr val="tx1"/>
                </a:solidFill>
                <a:latin typeface="+mj-lt"/>
              </a:rPr>
              <a:t>I14:</a:t>
            </a:r>
            <a:r>
              <a:rPr lang="en-GB" sz="1600">
                <a:solidFill>
                  <a:schemeClr val="tx1"/>
                </a:solidFill>
                <a:latin typeface="+mj-lt"/>
              </a:rPr>
              <a:t>  Percentage of tenancy offers refused during the year.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9748C7-601E-435A-B66A-C78C67BBC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24</a:t>
            </a:fld>
            <a:endParaRPr lang="en-GB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C45F6EA-8E7B-4265-B837-48DB208DA9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334419"/>
              </p:ext>
            </p:extLst>
          </p:nvPr>
        </p:nvGraphicFramePr>
        <p:xfrm>
          <a:off x="6012160" y="2396196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2019/20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2020/21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 dirty="0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HA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39.0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20.6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21.9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Groups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23.2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24.2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20.4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All RSLs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31.1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29.5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26.0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National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36.3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34.2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31.9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3921F66-056B-477B-BE69-17C3E5854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3" y="767291"/>
            <a:ext cx="5453968" cy="425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323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Lets by source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1804" y="843559"/>
            <a:ext cx="2945429" cy="1224136"/>
          </a:xfrm>
        </p:spPr>
        <p:txBody>
          <a:bodyPr>
            <a:normAutofit/>
          </a:bodyPr>
          <a:lstStyle/>
          <a:p>
            <a:endParaRPr lang="en-GB" sz="1600">
              <a:solidFill>
                <a:schemeClr val="tx1"/>
              </a:solidFill>
              <a:latin typeface="+mj-lt"/>
            </a:endParaRPr>
          </a:p>
          <a:p>
            <a:r>
              <a:rPr lang="en-GB" sz="1600" b="1">
                <a:solidFill>
                  <a:schemeClr val="tx1"/>
                </a:solidFill>
                <a:latin typeface="+mj-lt"/>
              </a:rPr>
              <a:t>C2:</a:t>
            </a:r>
            <a:r>
              <a:rPr lang="en-GB" sz="1600">
                <a:solidFill>
                  <a:schemeClr val="tx1"/>
                </a:solidFill>
                <a:latin typeface="+mj-lt"/>
              </a:rPr>
              <a:t>  The percentage of lets during the reporting year by source of let.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002306D-2B30-466F-B165-D4A31FD0D854}"/>
              </a:ext>
            </a:extLst>
          </p:cNvPr>
          <p:cNvSpPr/>
          <p:nvPr/>
        </p:nvSpPr>
        <p:spPr>
          <a:xfrm rot="5400000" flipV="1">
            <a:off x="652286" y="428773"/>
            <a:ext cx="354444" cy="1991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1F0F0B-57A2-4C30-93DB-35102C86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25</a:t>
            </a:fld>
            <a:endParaRPr lang="en-GB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4C5391E-AC77-48B2-9019-5A7C784E7E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388240"/>
              </p:ext>
            </p:extLst>
          </p:nvPr>
        </p:nvGraphicFramePr>
        <p:xfrm>
          <a:off x="6086501" y="2456395"/>
          <a:ext cx="2354388" cy="123219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BlHA</a:t>
                      </a:r>
                      <a:endParaRPr lang="en-GB" sz="11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All RSLs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Existing tenants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44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Homeless applicants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32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Housing list applicants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46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970421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Nomination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05595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Others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82779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44B5DAA9-01CF-429E-8B2A-3D9370426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7" y="4659982"/>
            <a:ext cx="5397898" cy="3742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3DD59A-1B4F-40E6-83DA-131EF04D8C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8" y="780585"/>
            <a:ext cx="5621888" cy="383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8322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Lets to homeless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2160" y="771551"/>
            <a:ext cx="2952328" cy="1512168"/>
          </a:xfrm>
        </p:spPr>
        <p:txBody>
          <a:bodyPr>
            <a:normAutofit/>
          </a:bodyPr>
          <a:lstStyle/>
          <a:p>
            <a:endParaRPr lang="en-GB" sz="1600">
              <a:solidFill>
                <a:schemeClr val="tx1"/>
              </a:solidFill>
              <a:latin typeface="+mj-lt"/>
            </a:endParaRPr>
          </a:p>
          <a:p>
            <a:r>
              <a:rPr lang="en-GB" sz="1600" b="1">
                <a:solidFill>
                  <a:schemeClr val="tx1"/>
                </a:solidFill>
                <a:latin typeface="+mj-lt"/>
              </a:rPr>
              <a:t>C2:</a:t>
            </a:r>
            <a:r>
              <a:rPr lang="en-GB" sz="1600">
                <a:solidFill>
                  <a:schemeClr val="tx1"/>
                </a:solidFill>
                <a:latin typeface="+mj-lt"/>
              </a:rPr>
              <a:t>  The percentage of lets during the reporting year to tenants that have been assessed as statutorily homeless.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5785F2-D62B-4D0D-BBB3-C8A38AB8E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26</a:t>
            </a:fld>
            <a:endParaRPr lang="en-GB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29882E9-B190-424B-B490-B850564671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621222"/>
              </p:ext>
            </p:extLst>
          </p:nvPr>
        </p:nvGraphicFramePr>
        <p:xfrm>
          <a:off x="6012160" y="2396196"/>
          <a:ext cx="2952328" cy="893082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55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2019/20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2020/21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 dirty="0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HA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17.1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18.5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28.0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Groups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23.5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30.5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29.1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All RSLs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23.7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25.4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32.4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National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33.2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34.4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42.7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8068FAB-CE9B-401D-87F0-2F7A4A908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1" y="796899"/>
            <a:ext cx="5454092" cy="421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3971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Tenancy sustainment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D8626-B717-4918-A3C8-C87C716CE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27</a:t>
            </a:fld>
            <a:endParaRPr lang="en-GB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D1F10D5-914F-48E6-A4E7-8287D092ED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666763"/>
              </p:ext>
            </p:extLst>
          </p:nvPr>
        </p:nvGraphicFramePr>
        <p:xfrm>
          <a:off x="6012160" y="2396196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2019/20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2020/21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 dirty="0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HA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93.1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97.1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96.3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Groups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94.6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92.4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93.2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All RSLs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88.5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88.9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90.6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National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88.8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89.1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90.9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71445C4-EA14-4846-A272-2DD323189E87}"/>
              </a:ext>
            </a:extLst>
          </p:cNvPr>
          <p:cNvSpPr txBox="1">
            <a:spLocks/>
          </p:cNvSpPr>
          <p:nvPr/>
        </p:nvSpPr>
        <p:spPr>
          <a:xfrm>
            <a:off x="6012160" y="771551"/>
            <a:ext cx="2952328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125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6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6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6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6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6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6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>
              <a:solidFill>
                <a:schemeClr val="tx1"/>
              </a:solidFill>
              <a:latin typeface="+mj-lt"/>
            </a:endParaRPr>
          </a:p>
          <a:p>
            <a:r>
              <a:rPr lang="en-GB" sz="1600" b="1">
                <a:solidFill>
                  <a:schemeClr val="tx1"/>
                </a:solidFill>
                <a:latin typeface="+mj-lt"/>
              </a:rPr>
              <a:t>I16:  </a:t>
            </a:r>
            <a:r>
              <a:rPr lang="en-GB" sz="1600">
                <a:solidFill>
                  <a:schemeClr val="tx1"/>
                </a:solidFill>
                <a:latin typeface="+mj-lt"/>
              </a:rPr>
              <a:t>Percentage of new tenancies sustained for more than a year; all sources of let.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3431A4-B9DD-467C-B36A-621AF1858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57" y="771551"/>
            <a:ext cx="5432448" cy="427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583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/>
              <a:t>Tenancy sustainment (homeless)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2160" y="987574"/>
            <a:ext cx="2952328" cy="3184641"/>
          </a:xfrm>
        </p:spPr>
        <p:txBody>
          <a:bodyPr>
            <a:normAutofit/>
          </a:bodyPr>
          <a:lstStyle/>
          <a:p>
            <a:endParaRPr lang="en-GB" sz="1600">
              <a:solidFill>
                <a:schemeClr val="tx1"/>
              </a:solidFill>
              <a:latin typeface="+mj-lt"/>
            </a:endParaRPr>
          </a:p>
          <a:p>
            <a:r>
              <a:rPr lang="en-GB" sz="1600" b="1">
                <a:solidFill>
                  <a:schemeClr val="tx1"/>
                </a:solidFill>
                <a:latin typeface="+mj-lt"/>
              </a:rPr>
              <a:t>I16:</a:t>
            </a:r>
            <a:r>
              <a:rPr lang="en-GB" sz="1600">
                <a:solidFill>
                  <a:schemeClr val="tx1"/>
                </a:solidFill>
                <a:latin typeface="+mj-lt"/>
              </a:rPr>
              <a:t>  Percentage of new tenancies sustained for more than a year; statutory homeless.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FF42AE-44E1-4506-BFE6-D8389FF9E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28</a:t>
            </a:fld>
            <a:endParaRPr lang="en-GB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DB56070-E318-4AB4-8E5A-8F79513855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432749"/>
              </p:ext>
            </p:extLst>
          </p:nvPr>
        </p:nvGraphicFramePr>
        <p:xfrm>
          <a:off x="6012160" y="2396196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2019/20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2020/21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 dirty="0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HA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100.0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100.0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100.0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Groups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93.4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87.6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90.7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All RSLs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89.3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89.2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90.7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National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87.9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88.1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90.2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BBB0F9C-0046-4386-8AD8-2B152905E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08" y="765718"/>
            <a:ext cx="5516604" cy="428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009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Evictions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2160" y="267495"/>
            <a:ext cx="2952328" cy="634079"/>
          </a:xfrm>
        </p:spPr>
        <p:txBody>
          <a:bodyPr>
            <a:normAutofit lnSpcReduction="10000"/>
          </a:bodyPr>
          <a:lstStyle/>
          <a:p>
            <a:r>
              <a:rPr lang="en-GB" sz="1600" b="1">
                <a:solidFill>
                  <a:schemeClr val="tx1"/>
                </a:solidFill>
                <a:latin typeface="+mj-lt"/>
              </a:rPr>
              <a:t>I22:</a:t>
            </a:r>
            <a:r>
              <a:rPr lang="en-GB" sz="1600">
                <a:solidFill>
                  <a:schemeClr val="tx1"/>
                </a:solidFill>
                <a:latin typeface="+mj-lt"/>
              </a:rPr>
              <a:t>  Evictions</a:t>
            </a:r>
          </a:p>
          <a:p>
            <a:r>
              <a:rPr lang="en-GB" sz="1600">
                <a:solidFill>
                  <a:schemeClr val="tx1"/>
                </a:solidFill>
                <a:latin typeface="+mj-lt"/>
              </a:rPr>
              <a:t>Evictions as a percentage of stock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12CF3-2422-4402-9B7E-E8D028A59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29</a:t>
            </a:fld>
            <a:endParaRPr lang="en-GB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0F3D61D-4D8B-4864-AF57-3E0FE0379A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100746"/>
              </p:ext>
            </p:extLst>
          </p:nvPr>
        </p:nvGraphicFramePr>
        <p:xfrm>
          <a:off x="6012160" y="915566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2019/20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2020/21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 dirty="0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HA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0.14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Groups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0.27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0.32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All RSLs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0.33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0.27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National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0.39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99884D2F-C95B-4696-8B10-FA0F22982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854430"/>
            <a:ext cx="5220072" cy="223607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4A897B7-C063-4EC9-9AE2-823719E3E2CB}"/>
              </a:ext>
            </a:extLst>
          </p:cNvPr>
          <p:cNvSpPr txBox="1">
            <a:spLocks/>
          </p:cNvSpPr>
          <p:nvPr/>
        </p:nvSpPr>
        <p:spPr>
          <a:xfrm>
            <a:off x="6012160" y="2427734"/>
            <a:ext cx="295232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125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6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6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6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6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6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6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>
                <a:solidFill>
                  <a:schemeClr val="tx1"/>
                </a:solidFill>
                <a:latin typeface="+mj-lt"/>
              </a:rPr>
              <a:t>C4:</a:t>
            </a:r>
            <a:r>
              <a:rPr lang="en-GB" sz="1600">
                <a:solidFill>
                  <a:schemeClr val="tx1"/>
                </a:solidFill>
                <a:latin typeface="+mj-lt"/>
              </a:rPr>
              <a:t>  Abandonments as a percentage of stock.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3BCEAAE-FE82-4F22-B8BF-2B0B0E7BC9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291515"/>
              </p:ext>
            </p:extLst>
          </p:nvPr>
        </p:nvGraphicFramePr>
        <p:xfrm>
          <a:off x="6012160" y="3003798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2019/20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2020/21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 dirty="0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HA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0.28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0.42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0.42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Groups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0.44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0.48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0.43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All RSLs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0.56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0.54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0.36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National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0.60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0.57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0.36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sp>
        <p:nvSpPr>
          <p:cNvPr id="6" name="Arrow: Right 5">
            <a:extLst>
              <a:ext uri="{FF2B5EF4-FFF2-40B4-BE49-F238E27FC236}">
                <a16:creationId xmlns:a16="http://schemas.microsoft.com/office/drawing/2014/main" id="{70415778-74E2-46EC-9CB4-7F7C7BC890D9}"/>
              </a:ext>
            </a:extLst>
          </p:cNvPr>
          <p:cNvSpPr/>
          <p:nvPr/>
        </p:nvSpPr>
        <p:spPr>
          <a:xfrm rot="5400000">
            <a:off x="3053602" y="1981998"/>
            <a:ext cx="361806" cy="177797"/>
          </a:xfrm>
          <a:prstGeom prst="rightArrow">
            <a:avLst/>
          </a:prstGeom>
          <a:ln>
            <a:solidFill>
              <a:srgbClr val="5E22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5711F4-DEDD-484B-9796-95C9E36BD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94" y="817824"/>
            <a:ext cx="5343035" cy="3955234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CC5CB3C9-273C-4597-A5C9-03CFACAA4CA2}"/>
              </a:ext>
            </a:extLst>
          </p:cNvPr>
          <p:cNvSpPr/>
          <p:nvPr/>
        </p:nvSpPr>
        <p:spPr>
          <a:xfrm rot="5400000" flipV="1">
            <a:off x="3870520" y="422761"/>
            <a:ext cx="354444" cy="1991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5224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F6E14E-3E21-45FF-809F-E36E77AC7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9668" y="-71459"/>
            <a:ext cx="984019" cy="273844"/>
          </a:xfrm>
        </p:spPr>
        <p:txBody>
          <a:bodyPr/>
          <a:lstStyle/>
          <a:p>
            <a:fld id="{41229CA8-AF68-4A14-BFB4-C20CDAB1986E}" type="slidenum">
              <a:rPr lang="en-GB" sz="800" b="1" smtClean="0">
                <a:solidFill>
                  <a:schemeClr val="bg1"/>
                </a:solidFill>
              </a:rPr>
              <a:pPr/>
              <a:t>3</a:t>
            </a:fld>
            <a:endParaRPr lang="en-GB" sz="800" b="1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F126497-C464-4E80-9F9E-3CA539CD2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" y="65463"/>
            <a:ext cx="4869180" cy="634079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Peer Group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645D86B-CAEE-4E5B-A71F-8FD3D6CB76F6}"/>
              </a:ext>
            </a:extLst>
          </p:cNvPr>
          <p:cNvSpPr txBox="1">
            <a:spLocks/>
          </p:cNvSpPr>
          <p:nvPr/>
        </p:nvSpPr>
        <p:spPr>
          <a:xfrm>
            <a:off x="117924" y="929640"/>
            <a:ext cx="8713656" cy="3987069"/>
          </a:xfrm>
          <a:prstGeom prst="rect">
            <a:avLst/>
          </a:prstGeom>
        </p:spPr>
        <p:txBody>
          <a:bodyPr vert="horz" lIns="0" tIns="60960" rIns="0" bIns="60960" numCol="2" rtlCol="0">
            <a:no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>
              <a:buFont typeface="+mj-lt"/>
              <a:buAutoNum type="arabicPeriod"/>
            </a:pPr>
            <a:r>
              <a:rPr lang="en-GB" sz="1200" b="0" i="0" u="none" strike="noStrike" dirty="0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GB" sz="1200" b="0" i="0" u="none" strike="noStrike" dirty="0" err="1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Ardenglen</a:t>
            </a:r>
            <a:r>
              <a:rPr lang="en-GB" sz="1200" b="0" i="0" u="none" strike="noStrike" dirty="0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 Housing Association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+mj-lt"/>
              <a:buAutoNum type="arabicPeriod"/>
            </a:pPr>
            <a:r>
              <a:rPr lang="en-GB" sz="1200" b="0" i="0" u="none" strike="noStrike" dirty="0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GB" sz="1200" b="0" i="0" u="none" strike="noStrike" dirty="0" err="1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Blairtummock</a:t>
            </a:r>
            <a:r>
              <a:rPr lang="en-GB" sz="1200" b="0" i="0" u="none" strike="noStrike" dirty="0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 Housing Association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+mj-lt"/>
              <a:buAutoNum type="arabicPeriod"/>
            </a:pPr>
            <a:r>
              <a:rPr lang="en-GB" sz="1200" b="0" i="0" u="none" strike="noStrike" dirty="0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GB" sz="1200" b="0" i="0" u="none" strike="noStrike" dirty="0" err="1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Calvay</a:t>
            </a:r>
            <a:r>
              <a:rPr lang="en-GB" sz="1200" b="0" i="0" u="none" strike="noStrike" dirty="0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 Housing Association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+mj-lt"/>
              <a:buAutoNum type="arabicPeriod"/>
            </a:pPr>
            <a:r>
              <a:rPr lang="en-GB" sz="1200" b="0" i="0" u="none" strike="noStrike" dirty="0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GB" sz="1200" b="0" i="0" u="none" strike="noStrike" dirty="0" err="1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Cassiltoun</a:t>
            </a:r>
            <a:r>
              <a:rPr lang="en-GB" sz="1200" b="0" i="0" u="none" strike="noStrike" dirty="0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 Housing Association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+mj-lt"/>
              <a:buAutoNum type="arabicPeriod"/>
            </a:pPr>
            <a:r>
              <a:rPr lang="en-GB" sz="1200" b="0" i="0" u="none" strike="noStrike" dirty="0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 Charing Cross Housing Association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+mj-lt"/>
              <a:buAutoNum type="arabicPeriod"/>
            </a:pPr>
            <a:r>
              <a:rPr lang="en-GB" sz="1200" b="0" i="0" u="none" strike="noStrike" dirty="0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GB" sz="1200" b="0" i="0" u="none" strike="noStrike" dirty="0" err="1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Dalmuir</a:t>
            </a:r>
            <a:r>
              <a:rPr lang="en-GB" sz="1200" b="0" i="0" u="none" strike="noStrike" dirty="0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 Park Housing Association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+mj-lt"/>
              <a:buAutoNum type="arabicPeriod"/>
            </a:pPr>
            <a:r>
              <a:rPr lang="en-GB" sz="1200" b="0" i="0" u="none" strike="noStrike" dirty="0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GB" sz="1200" b="0" i="0" u="none" strike="noStrike" dirty="0" err="1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Easthall</a:t>
            </a:r>
            <a:r>
              <a:rPr lang="en-GB" sz="1200" b="0" i="0" u="none" strike="noStrike" dirty="0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 Park Housing Cooperative</a:t>
            </a:r>
          </a:p>
          <a:p>
            <a:pPr algn="l" rtl="0" fontAlgn="base">
              <a:buFont typeface="+mj-lt"/>
              <a:buAutoNum type="arabicPeriod" startAt="8"/>
            </a:pPr>
            <a:r>
              <a:rPr lang="en-GB" sz="1400" b="0" i="0" u="none" strike="noStrike" dirty="0" err="1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Ferguslie</a:t>
            </a:r>
            <a:r>
              <a:rPr lang="en-GB" sz="1400" b="0" i="0" u="none" strike="noStrike" dirty="0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 Park Housing Association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+mj-lt"/>
              <a:buAutoNum type="arabicPeriod" startAt="8"/>
            </a:pPr>
            <a:r>
              <a:rPr lang="en-GB" sz="1400" b="0" i="0" u="none" strike="noStrike" dirty="0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 Lanarkshire Housing Association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+mj-lt"/>
              <a:buAutoNum type="arabicPeriod" startAt="8"/>
            </a:pPr>
            <a:r>
              <a:rPr lang="en-GB" sz="1400" b="0" i="0" u="none" strike="noStrike" dirty="0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GB" sz="1400" b="0" i="0" u="none" strike="noStrike" dirty="0" err="1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Muirhouse</a:t>
            </a:r>
            <a:r>
              <a:rPr lang="en-GB" sz="1400" b="0" i="0" u="none" strike="noStrike" dirty="0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 Housing Association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+mj-lt"/>
              <a:buAutoNum type="arabicPeriod" startAt="8"/>
            </a:pPr>
            <a:r>
              <a:rPr lang="en-GB" sz="1400" b="0" i="0" u="none" strike="noStrike" dirty="0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 Pineview Housing Association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+mj-lt"/>
              <a:buAutoNum type="arabicPeriod" startAt="8"/>
            </a:pPr>
            <a:r>
              <a:rPr lang="en-GB" sz="1400" b="0" i="0" u="none" strike="noStrike" dirty="0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GB" sz="1400" b="0" i="0" u="none" strike="noStrike" dirty="0" err="1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Reidvale</a:t>
            </a:r>
            <a:r>
              <a:rPr lang="en-GB" sz="1400" b="0" i="0" u="none" strike="noStrike" dirty="0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 Housing Association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+mj-lt"/>
              <a:buAutoNum type="arabicPeriod" startAt="8"/>
            </a:pPr>
            <a:r>
              <a:rPr lang="en-GB" sz="1400" b="0" i="0" u="none" strike="noStrike" dirty="0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 Rosehill Housing Co-operative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+mj-lt"/>
              <a:buAutoNum type="arabicPeriod" startAt="8"/>
            </a:pPr>
            <a:r>
              <a:rPr lang="en-GB" sz="1400" b="0" i="0" u="none" strike="noStrike" dirty="0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 Wellhouse Housing Association</a:t>
            </a:r>
            <a:endParaRPr lang="en-GB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+mj-lt"/>
              <a:buAutoNum type="arabicPeriod"/>
            </a:pPr>
            <a:endParaRPr lang="en-US" sz="1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9024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Medical adaptations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2160" y="915567"/>
            <a:ext cx="2952328" cy="1255674"/>
          </a:xfrm>
        </p:spPr>
        <p:txBody>
          <a:bodyPr>
            <a:normAutofit fontScale="92500" lnSpcReduction="10000"/>
          </a:bodyPr>
          <a:lstStyle/>
          <a:p>
            <a:endParaRPr lang="en-GB" sz="1200" dirty="0">
              <a:solidFill>
                <a:schemeClr val="tx1"/>
              </a:solidFill>
            </a:endParaRPr>
          </a:p>
          <a:p>
            <a:r>
              <a:rPr lang="en-GB" sz="1600" b="1" dirty="0">
                <a:solidFill>
                  <a:schemeClr val="tx1"/>
                </a:solidFill>
                <a:latin typeface="+mj-lt"/>
              </a:rPr>
              <a:t>I21:</a:t>
            </a:r>
            <a:r>
              <a:rPr lang="en-GB" sz="1600" dirty="0">
                <a:solidFill>
                  <a:schemeClr val="tx1"/>
                </a:solidFill>
                <a:latin typeface="+mj-lt"/>
              </a:rPr>
              <a:t>  The average time to complete medical adaptations during the reporting year.</a:t>
            </a:r>
          </a:p>
          <a:p>
            <a:r>
              <a:rPr lang="en-GB" sz="1600" dirty="0">
                <a:solidFill>
                  <a:schemeClr val="tx1"/>
                </a:solidFill>
                <a:latin typeface="+mj-lt"/>
              </a:rPr>
              <a:t>(Calendar Days)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FBDA27-BE38-43E1-A9BB-55EF3B70C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30</a:t>
            </a:fld>
            <a:endParaRPr lang="en-GB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B8AE495-0C2C-4D9B-A16A-5EE804862A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35306"/>
              </p:ext>
            </p:extLst>
          </p:nvPr>
        </p:nvGraphicFramePr>
        <p:xfrm>
          <a:off x="6012160" y="2396196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endParaRPr lang="en-GB" sz="1100" b="0" i="0" u="none" strike="noStrike" dirty="0">
                        <a:solidFill>
                          <a:srgbClr val="404040"/>
                        </a:solidFill>
                        <a:effectLst/>
                        <a:latin typeface="+mj-lt"/>
                      </a:endParaRP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2019/20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2020/21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 dirty="0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HA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46.5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22.1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37.0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Groups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64.5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45.4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56.1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All RSLs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58.3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50.4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71.4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National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49.4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41.5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58.0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BA38ECC-8AB5-460E-8A1A-ACFCA4673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18" y="796620"/>
            <a:ext cx="5383771" cy="4227933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0640B0C-75A7-4CBA-958F-FC9F186F629B}"/>
              </a:ext>
            </a:extLst>
          </p:cNvPr>
          <p:cNvSpPr txBox="1">
            <a:spLocks/>
          </p:cNvSpPr>
          <p:nvPr/>
        </p:nvSpPr>
        <p:spPr>
          <a:xfrm>
            <a:off x="5971821" y="3293106"/>
            <a:ext cx="2952328" cy="1255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125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6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6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6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6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6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6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chemeClr val="tx1"/>
              </a:solidFill>
            </a:endParaRPr>
          </a:p>
          <a:p>
            <a:r>
              <a:rPr lang="en-GB" sz="1600" b="1" dirty="0">
                <a:solidFill>
                  <a:schemeClr val="tx1"/>
                </a:solidFill>
                <a:latin typeface="+mj-lt"/>
              </a:rPr>
              <a:t>I21:</a:t>
            </a:r>
            <a:r>
              <a:rPr lang="en-GB" sz="1600" dirty="0">
                <a:solidFill>
                  <a:schemeClr val="tx1"/>
                </a:solidFill>
                <a:latin typeface="+mj-lt"/>
              </a:rPr>
              <a:t>  Average cost for </a:t>
            </a:r>
            <a:r>
              <a:rPr lang="en-GB" sz="1600" dirty="0" err="1">
                <a:solidFill>
                  <a:schemeClr val="tx1"/>
                </a:solidFill>
                <a:latin typeface="+mj-lt"/>
              </a:rPr>
              <a:t>Blairtummock</a:t>
            </a:r>
            <a:r>
              <a:rPr lang="en-GB" sz="1600" dirty="0">
                <a:solidFill>
                  <a:schemeClr val="tx1"/>
                </a:solidFill>
                <a:latin typeface="+mj-lt"/>
              </a:rPr>
              <a:t>: £2,144</a:t>
            </a:r>
          </a:p>
          <a:p>
            <a:r>
              <a:rPr lang="en-GB" sz="1600" dirty="0">
                <a:solidFill>
                  <a:schemeClr val="tx1"/>
                </a:solidFill>
                <a:latin typeface="+mj-lt"/>
              </a:rPr>
              <a:t>Peer Group: £2,499</a:t>
            </a:r>
          </a:p>
        </p:txBody>
      </p:sp>
    </p:spTree>
    <p:extLst>
      <p:ext uri="{BB962C8B-B14F-4D97-AF65-F5344CB8AC3E}">
        <p14:creationId xmlns:p14="http://schemas.microsoft.com/office/powerpoint/2010/main" val="31886430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Medical adaptations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2160" y="915567"/>
            <a:ext cx="2952328" cy="1255674"/>
          </a:xfrm>
        </p:spPr>
        <p:txBody>
          <a:bodyPr>
            <a:normAutofit fontScale="85000" lnSpcReduction="20000"/>
          </a:bodyPr>
          <a:lstStyle/>
          <a:p>
            <a:endParaRPr lang="en-GB" sz="1200" dirty="0">
              <a:solidFill>
                <a:schemeClr val="tx1"/>
              </a:solidFill>
            </a:endParaRPr>
          </a:p>
          <a:p>
            <a:r>
              <a:rPr lang="en-GB" sz="1600" b="1" dirty="0">
                <a:solidFill>
                  <a:schemeClr val="tx1"/>
                </a:solidFill>
                <a:latin typeface="+mj-lt"/>
              </a:rPr>
              <a:t>I19:</a:t>
            </a:r>
            <a:r>
              <a:rPr lang="en-GB" sz="1600" dirty="0">
                <a:solidFill>
                  <a:schemeClr val="tx1"/>
                </a:solidFill>
                <a:latin typeface="+mj-lt"/>
              </a:rPr>
              <a:t>  Percentage of approved applications completed in year</a:t>
            </a:r>
          </a:p>
          <a:p>
            <a:endParaRPr lang="en-GB" sz="1600" dirty="0">
              <a:solidFill>
                <a:schemeClr val="tx1"/>
              </a:solidFill>
              <a:latin typeface="+mj-lt"/>
            </a:endParaRPr>
          </a:p>
          <a:p>
            <a:r>
              <a:rPr lang="en-GB" sz="1600" dirty="0">
                <a:solidFill>
                  <a:schemeClr val="tx1"/>
                </a:solidFill>
                <a:latin typeface="+mj-lt"/>
              </a:rPr>
              <a:t>(Calendar Days)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FBDA27-BE38-43E1-A9BB-55EF3B70C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31</a:t>
            </a:fld>
            <a:endParaRPr lang="en-GB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B8AE495-0C2C-4D9B-A16A-5EE804862A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184909"/>
              </p:ext>
            </p:extLst>
          </p:nvPr>
        </p:nvGraphicFramePr>
        <p:xfrm>
          <a:off x="6012160" y="2396196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endParaRPr lang="en-GB" sz="1100" b="0" i="0" u="none" strike="noStrike" dirty="0">
                        <a:solidFill>
                          <a:srgbClr val="404040"/>
                        </a:solidFill>
                        <a:effectLst/>
                        <a:latin typeface="+mj-lt"/>
                      </a:endParaRP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2019/20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2020/21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 dirty="0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HA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100.0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94.7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95.2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Groups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86.5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89.0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67.4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All RSLs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83.7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82.2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75.9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National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84.7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83.9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69.9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3B04541-3B45-42F9-A5A6-D2D487986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9" y="773151"/>
            <a:ext cx="5456758" cy="429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7107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Rents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GB" sz="12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2E9F53-43E0-4329-8DBB-A842F6F43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7791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" y="65463"/>
            <a:ext cx="4869180" cy="634079"/>
          </a:xfrm>
        </p:spPr>
        <p:txBody>
          <a:bodyPr>
            <a:normAutofit/>
          </a:bodyPr>
          <a:lstStyle/>
          <a:p>
            <a:r>
              <a:rPr lang="en-GB" sz="3200"/>
              <a:t>Rent collection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2160" y="382502"/>
            <a:ext cx="2952328" cy="1255674"/>
          </a:xfrm>
        </p:spPr>
        <p:txBody>
          <a:bodyPr>
            <a:normAutofit/>
          </a:bodyPr>
          <a:lstStyle/>
          <a:p>
            <a:endParaRPr lang="en-GB" sz="1600" dirty="0">
              <a:solidFill>
                <a:schemeClr val="tx1"/>
              </a:solidFill>
              <a:latin typeface="+mj-lt"/>
            </a:endParaRPr>
          </a:p>
          <a:p>
            <a:r>
              <a:rPr lang="en-GB" sz="1600" b="1" dirty="0">
                <a:solidFill>
                  <a:schemeClr val="tx1"/>
                </a:solidFill>
                <a:latin typeface="+mj-lt"/>
              </a:rPr>
              <a:t>C5:</a:t>
            </a:r>
            <a:r>
              <a:rPr lang="en-GB" sz="1600" dirty="0">
                <a:solidFill>
                  <a:schemeClr val="tx1"/>
                </a:solidFill>
                <a:latin typeface="+mj-lt"/>
              </a:rPr>
              <a:t>  Average change in weekly rent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DC55AF-A81E-4B76-B5AE-4A24C1AAD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33</a:t>
            </a:fld>
            <a:endParaRPr lang="en-GB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C744086-739B-4110-9939-B59DF674FB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60270"/>
              </p:ext>
            </p:extLst>
          </p:nvPr>
        </p:nvGraphicFramePr>
        <p:xfrm>
          <a:off x="6012160" y="1293537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2019/20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2020/21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 dirty="0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HA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Groups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All RSLs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National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7EABA1B-91D0-42CE-9632-B0A802ECD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7" y="763095"/>
            <a:ext cx="5456664" cy="4265896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F0DFA98-4408-481B-9863-EBC236F53144}"/>
              </a:ext>
            </a:extLst>
          </p:cNvPr>
          <p:cNvSpPr txBox="1">
            <a:spLocks/>
          </p:cNvSpPr>
          <p:nvPr/>
        </p:nvSpPr>
        <p:spPr>
          <a:xfrm>
            <a:off x="6012160" y="2190447"/>
            <a:ext cx="2952328" cy="1255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125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6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6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6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6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6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6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dirty="0">
              <a:solidFill>
                <a:schemeClr val="tx1"/>
              </a:solidFill>
              <a:latin typeface="+mj-lt"/>
            </a:endParaRPr>
          </a:p>
          <a:p>
            <a:r>
              <a:rPr lang="en-GB" sz="1600" b="1" dirty="0">
                <a:solidFill>
                  <a:schemeClr val="tx1"/>
                </a:solidFill>
                <a:latin typeface="+mj-lt"/>
              </a:rPr>
              <a:t>C17:</a:t>
            </a:r>
            <a:r>
              <a:rPr lang="en-GB" sz="1600" dirty="0">
                <a:solidFill>
                  <a:schemeClr val="tx1"/>
                </a:solidFill>
                <a:latin typeface="+mj-lt"/>
              </a:rPr>
              <a:t>  Average weekly rent</a:t>
            </a:r>
          </a:p>
          <a:p>
            <a:r>
              <a:rPr lang="en-GB" sz="1600" dirty="0">
                <a:solidFill>
                  <a:schemeClr val="tx1"/>
                </a:solidFill>
                <a:latin typeface="+mj-lt"/>
              </a:rPr>
              <a:t>-3Apt</a:t>
            </a:r>
          </a:p>
          <a:p>
            <a:endParaRPr lang="en-GB" sz="1600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1F291A8-ADCB-46BE-9D6E-44EBA41A1F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295383"/>
              </p:ext>
            </p:extLst>
          </p:nvPr>
        </p:nvGraphicFramePr>
        <p:xfrm>
          <a:off x="6012160" y="3274737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£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2019/20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2020/21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 dirty="0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HA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69.58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71.37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72.62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Groups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75.40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76.79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79.31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All RSLs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83.45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86.20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88.37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National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77.70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80.11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82.67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5134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Arrears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2160" y="771551"/>
            <a:ext cx="2952328" cy="1512168"/>
          </a:xfrm>
        </p:spPr>
        <p:txBody>
          <a:bodyPr>
            <a:normAutofit/>
          </a:bodyPr>
          <a:lstStyle/>
          <a:p>
            <a:endParaRPr lang="en-GB" sz="1600">
              <a:solidFill>
                <a:schemeClr val="tx1"/>
              </a:solidFill>
              <a:latin typeface="+mj-lt"/>
            </a:endParaRPr>
          </a:p>
          <a:p>
            <a:r>
              <a:rPr lang="en-GB" sz="1600" b="1">
                <a:solidFill>
                  <a:schemeClr val="tx1"/>
                </a:solidFill>
                <a:latin typeface="+mj-lt"/>
              </a:rPr>
              <a:t>I27:</a:t>
            </a:r>
            <a:r>
              <a:rPr lang="en-GB" sz="1600">
                <a:solidFill>
                  <a:schemeClr val="tx1"/>
                </a:solidFill>
                <a:latin typeface="+mj-lt"/>
              </a:rPr>
              <a:t>  Current rent arrears (all tenants) as at 31 March each year as a percentage of rent due for the reporting year.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7A5CF5-010A-4902-BA09-4212B6D51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34</a:t>
            </a:fld>
            <a:endParaRPr lang="en-GB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7538A31-79F1-4F62-8786-448740F8C4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504313"/>
              </p:ext>
            </p:extLst>
          </p:nvPr>
        </p:nvGraphicFramePr>
        <p:xfrm>
          <a:off x="6012160" y="2396196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2019/20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2020/21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 dirty="0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HA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2.2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2.2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Groups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2.7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2.9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3.6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All RSLs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National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3.6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3.8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4.3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93C7F09-6946-4129-AE46-E08C99BE1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18" y="789465"/>
            <a:ext cx="5464090" cy="426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290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Arrears (trends)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2160" y="1275607"/>
            <a:ext cx="2952328" cy="1008112"/>
          </a:xfrm>
        </p:spPr>
        <p:txBody>
          <a:bodyPr>
            <a:normAutofit/>
          </a:bodyPr>
          <a:lstStyle/>
          <a:p>
            <a:endParaRPr lang="en-GB" sz="1600">
              <a:solidFill>
                <a:schemeClr val="tx1"/>
              </a:solidFill>
              <a:latin typeface="+mj-lt"/>
            </a:endParaRPr>
          </a:p>
          <a:p>
            <a:r>
              <a:rPr lang="en-GB" sz="1600" b="1">
                <a:solidFill>
                  <a:schemeClr val="tx1"/>
                </a:solidFill>
                <a:latin typeface="+mj-lt"/>
              </a:rPr>
              <a:t>I27:</a:t>
            </a:r>
            <a:r>
              <a:rPr lang="en-GB" sz="1600">
                <a:solidFill>
                  <a:schemeClr val="tx1"/>
                </a:solidFill>
                <a:latin typeface="+mj-lt"/>
              </a:rPr>
              <a:t>  Gross Arrears trends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3C5C18-B556-464C-8D3E-D0BA3ACDF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35</a:t>
            </a:fld>
            <a:endParaRPr lang="en-GB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D8E3F7D-DE4A-431B-9F20-C14468358B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242465"/>
              </p:ext>
            </p:extLst>
          </p:nvPr>
        </p:nvGraphicFramePr>
        <p:xfrm>
          <a:off x="6012160" y="2396196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2019/20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2020/21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 dirty="0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HA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2.7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2.7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2.6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Groups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3.7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4.1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4.7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All RSLs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4.4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National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5.7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5.8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6.1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B5CBF80A-496A-415E-A8D9-3F3C6DCFC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1" y="4622568"/>
            <a:ext cx="5204068" cy="3642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EE2AD1-B6BC-48E7-A916-A69C27813D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62" y="775327"/>
            <a:ext cx="5204068" cy="367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298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Arrears written off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2160" y="987574"/>
            <a:ext cx="2952328" cy="1255675"/>
          </a:xfrm>
        </p:spPr>
        <p:txBody>
          <a:bodyPr>
            <a:normAutofit/>
          </a:bodyPr>
          <a:lstStyle/>
          <a:p>
            <a:endParaRPr lang="en-GB" sz="1600">
              <a:solidFill>
                <a:schemeClr val="tx1"/>
              </a:solidFill>
              <a:latin typeface="+mj-lt"/>
            </a:endParaRPr>
          </a:p>
          <a:p>
            <a:r>
              <a:rPr lang="en-GB" sz="1600" b="1">
                <a:solidFill>
                  <a:schemeClr val="tx1"/>
                </a:solidFill>
                <a:latin typeface="+mj-lt"/>
              </a:rPr>
              <a:t>C7</a:t>
            </a:r>
            <a:r>
              <a:rPr lang="en-GB" sz="1600">
                <a:solidFill>
                  <a:schemeClr val="tx1"/>
                </a:solidFill>
                <a:latin typeface="+mj-lt"/>
              </a:rPr>
              <a:t>:  percentage of former tenant rent arrears written off at the year end.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03E0E9-151E-4FE6-8FC7-F28248A79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36</a:t>
            </a:fld>
            <a:endParaRPr lang="en-GB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E2458A5-0DE0-49A3-BB16-83AD7AF37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852130"/>
              </p:ext>
            </p:extLst>
          </p:nvPr>
        </p:nvGraphicFramePr>
        <p:xfrm>
          <a:off x="6012160" y="2396196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2019/20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2020/21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 dirty="0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HA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53.7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15.3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42.9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Groups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44.0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37.2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38.4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All RSLs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45.1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41.2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39.1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National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37.9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34.4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31.9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A55CF89-7100-4DBE-8CED-650892D2E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0" y="810321"/>
            <a:ext cx="5381811" cy="421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182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Voids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GB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41C0DE-482F-459E-AFB8-382597571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5329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err="1"/>
              <a:t>Relet</a:t>
            </a:r>
            <a:r>
              <a:rPr lang="en-GB" sz="3200"/>
              <a:t> times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2160" y="987574"/>
            <a:ext cx="2952328" cy="1255675"/>
          </a:xfrm>
        </p:spPr>
        <p:txBody>
          <a:bodyPr>
            <a:normAutofit/>
          </a:bodyPr>
          <a:lstStyle/>
          <a:p>
            <a:endParaRPr lang="en-GB" sz="1600">
              <a:solidFill>
                <a:schemeClr val="tx1"/>
              </a:solidFill>
              <a:latin typeface="+mj-lt"/>
            </a:endParaRPr>
          </a:p>
          <a:p>
            <a:r>
              <a:rPr lang="en-GB" sz="1600" b="1">
                <a:solidFill>
                  <a:schemeClr val="tx1"/>
                </a:solidFill>
                <a:latin typeface="+mj-lt"/>
              </a:rPr>
              <a:t>I30:</a:t>
            </a:r>
            <a:r>
              <a:rPr lang="en-GB" sz="1600">
                <a:solidFill>
                  <a:schemeClr val="tx1"/>
                </a:solidFill>
                <a:latin typeface="+mj-lt"/>
              </a:rPr>
              <a:t>  Average length of time taken to </a:t>
            </a:r>
            <a:r>
              <a:rPr lang="en-GB" sz="1600" err="1">
                <a:solidFill>
                  <a:schemeClr val="tx1"/>
                </a:solidFill>
                <a:latin typeface="+mj-lt"/>
              </a:rPr>
              <a:t>relet</a:t>
            </a:r>
            <a:r>
              <a:rPr lang="en-GB" sz="1600">
                <a:solidFill>
                  <a:schemeClr val="tx1"/>
                </a:solidFill>
                <a:latin typeface="+mj-lt"/>
              </a:rPr>
              <a:t> properties in the last year (calendar days)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3D96AE-2AF9-45D1-B4BF-12DCF3ADD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38</a:t>
            </a:fld>
            <a:endParaRPr lang="en-GB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872F244-C285-414C-B2CE-BDDA40BFB3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580034"/>
              </p:ext>
            </p:extLst>
          </p:nvPr>
        </p:nvGraphicFramePr>
        <p:xfrm>
          <a:off x="6012160" y="2396196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2019/20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2020/21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 dirty="0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HA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11.6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10.3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19.9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Groups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11.5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10.9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36.7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All RSLs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29.5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27.2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55.0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National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31.9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31.5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56.3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328E0C0-05B6-4749-8F3C-1A2A79A22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77" y="800265"/>
            <a:ext cx="5410424" cy="422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310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Void rent loss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2160" y="1059583"/>
            <a:ext cx="2952328" cy="1152128"/>
          </a:xfrm>
        </p:spPr>
        <p:txBody>
          <a:bodyPr>
            <a:normAutofit/>
          </a:bodyPr>
          <a:lstStyle/>
          <a:p>
            <a:endParaRPr lang="en-GB" sz="1600">
              <a:solidFill>
                <a:schemeClr val="tx1"/>
              </a:solidFill>
              <a:latin typeface="+mj-lt"/>
            </a:endParaRPr>
          </a:p>
          <a:p>
            <a:r>
              <a:rPr lang="en-GB" sz="1600" b="1">
                <a:solidFill>
                  <a:schemeClr val="tx1"/>
                </a:solidFill>
                <a:latin typeface="+mj-lt"/>
              </a:rPr>
              <a:t>I18:</a:t>
            </a:r>
            <a:r>
              <a:rPr lang="en-GB" sz="1600">
                <a:solidFill>
                  <a:schemeClr val="tx1"/>
                </a:solidFill>
                <a:latin typeface="+mj-lt"/>
              </a:rPr>
              <a:t>  percentage of rent lost through properties being empty in the last year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02EC1B-BE81-486A-BE08-E404F6299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39</a:t>
            </a:fld>
            <a:endParaRPr lang="en-GB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C83531E-B693-47E1-8ED8-B59D05CDA5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811351"/>
              </p:ext>
            </p:extLst>
          </p:nvPr>
        </p:nvGraphicFramePr>
        <p:xfrm>
          <a:off x="6012160" y="2396196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2019/20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2020/21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 dirty="0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HA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Groups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All RSLs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National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958A76C-5515-47C1-9231-4C06B3C84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3" y="802888"/>
            <a:ext cx="5375315" cy="422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89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Change in service volumes</a:t>
            </a:r>
            <a:endParaRPr lang="en-GB" sz="3200" b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58B44C4-16DB-46EA-A75A-E53128D454A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6148415"/>
              </p:ext>
            </p:extLst>
          </p:nvPr>
        </p:nvGraphicFramePr>
        <p:xfrm>
          <a:off x="349250" y="947738"/>
          <a:ext cx="4868862" cy="272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2954">
                  <a:extLst>
                    <a:ext uri="{9D8B030D-6E8A-4147-A177-3AD203B41FA5}">
                      <a16:colId xmlns:a16="http://schemas.microsoft.com/office/drawing/2014/main" val="1587593309"/>
                    </a:ext>
                  </a:extLst>
                </a:gridCol>
                <a:gridCol w="1622954">
                  <a:extLst>
                    <a:ext uri="{9D8B030D-6E8A-4147-A177-3AD203B41FA5}">
                      <a16:colId xmlns:a16="http://schemas.microsoft.com/office/drawing/2014/main" val="3206674681"/>
                    </a:ext>
                  </a:extLst>
                </a:gridCol>
                <a:gridCol w="1622954">
                  <a:extLst>
                    <a:ext uri="{9D8B030D-6E8A-4147-A177-3AD203B41FA5}">
                      <a16:colId xmlns:a16="http://schemas.microsoft.com/office/drawing/2014/main" val="1787284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19-20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20-21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272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Emergencies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089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Non-emergencies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1,204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524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Terminations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184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Lets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077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ASB cases reported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092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Service complaints received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427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26998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Void rent loss (trends)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72C43C-5979-45D3-A878-0332C611D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40</a:t>
            </a:fld>
            <a:endParaRPr lang="en-GB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3A6E05A-C8AA-48D7-8F59-D8DBAEE190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12160" y="1059583"/>
            <a:ext cx="2952328" cy="1255674"/>
          </a:xfrm>
        </p:spPr>
        <p:txBody>
          <a:bodyPr>
            <a:normAutofit/>
          </a:bodyPr>
          <a:lstStyle/>
          <a:p>
            <a:endParaRPr lang="en-GB" sz="1600">
              <a:solidFill>
                <a:schemeClr val="tx1"/>
              </a:solidFill>
              <a:latin typeface="+mj-lt"/>
            </a:endParaRPr>
          </a:p>
          <a:p>
            <a:r>
              <a:rPr lang="en-GB" sz="1600" b="1">
                <a:solidFill>
                  <a:schemeClr val="tx1"/>
                </a:solidFill>
                <a:latin typeface="+mj-lt"/>
              </a:rPr>
              <a:t>I18:</a:t>
            </a:r>
            <a:r>
              <a:rPr lang="en-GB" sz="1600">
                <a:solidFill>
                  <a:schemeClr val="tx1"/>
                </a:solidFill>
                <a:latin typeface="+mj-lt"/>
              </a:rPr>
              <a:t>  percentage of rent lost through properties being empty in the last year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233D05D-3002-49BF-BAE9-021133A418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763745"/>
              </p:ext>
            </p:extLst>
          </p:nvPr>
        </p:nvGraphicFramePr>
        <p:xfrm>
          <a:off x="6012160" y="2396196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2019/20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2020/21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 dirty="0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HA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Groups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All RSLs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National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670F054-3037-4DF5-9DAF-52D461DC9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7" y="761440"/>
            <a:ext cx="5335570" cy="40063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D971CB-56F4-4DE0-A1FE-521C8B4C7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435" y="4873836"/>
            <a:ext cx="3562350" cy="16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966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Landlord Report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51463" y="1637871"/>
            <a:ext cx="2400300" cy="2534343"/>
          </a:xfrm>
        </p:spPr>
        <p:txBody>
          <a:bodyPr>
            <a:normAutofit/>
          </a:bodyPr>
          <a:lstStyle/>
          <a:p>
            <a:endParaRPr lang="en-GB" sz="1200"/>
          </a:p>
          <a:p>
            <a:endParaRPr lang="en-GB" sz="1200"/>
          </a:p>
          <a:p>
            <a:endParaRPr lang="en-GB" sz="1200"/>
          </a:p>
          <a:p>
            <a:r>
              <a:rPr lang="en-GB" sz="1200"/>
              <a:t>Service and Value for Money</a:t>
            </a:r>
          </a:p>
          <a:p>
            <a:r>
              <a:rPr lang="en-GB" sz="1200"/>
              <a:t>Landlord Report Indicators</a:t>
            </a:r>
          </a:p>
          <a:p>
            <a:endParaRPr lang="en-GB" sz="120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3203848" y="1203598"/>
            <a:ext cx="2304256" cy="3017520"/>
          </a:xfrm>
        </p:spPr>
        <p:txBody>
          <a:bodyPr/>
          <a:lstStyle/>
          <a:p>
            <a:pPr marL="0" indent="0">
              <a:buNone/>
            </a:pPr>
            <a:r>
              <a:rPr lang="en-GB" sz="1600">
                <a:solidFill>
                  <a:schemeClr val="bg2">
                    <a:lumMod val="25000"/>
                  </a:schemeClr>
                </a:solidFill>
              </a:rPr>
              <a:t>Value for Money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200">
                <a:solidFill>
                  <a:schemeClr val="bg2">
                    <a:lumMod val="25000"/>
                  </a:schemeClr>
                </a:solidFill>
              </a:rPr>
              <a:t>Average weekly rent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200">
                <a:solidFill>
                  <a:schemeClr val="bg2">
                    <a:lumMod val="25000"/>
                  </a:schemeClr>
                </a:solidFill>
              </a:rPr>
              <a:t>Annual rent increase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200">
                <a:solidFill>
                  <a:schemeClr val="bg2">
                    <a:lumMod val="25000"/>
                  </a:schemeClr>
                </a:solidFill>
              </a:rPr>
              <a:t>Void </a:t>
            </a:r>
            <a:r>
              <a:rPr lang="en-GB" sz="1200" err="1">
                <a:solidFill>
                  <a:schemeClr val="bg2">
                    <a:lumMod val="25000"/>
                  </a:schemeClr>
                </a:solidFill>
              </a:rPr>
              <a:t>relet</a:t>
            </a:r>
            <a:r>
              <a:rPr lang="en-GB" sz="1200">
                <a:solidFill>
                  <a:schemeClr val="bg2">
                    <a:lumMod val="25000"/>
                  </a:schemeClr>
                </a:solidFill>
              </a:rPr>
              <a:t> time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200">
                <a:solidFill>
                  <a:schemeClr val="bg2">
                    <a:lumMod val="25000"/>
                  </a:schemeClr>
                </a:solidFill>
              </a:rPr>
              <a:t>Void rent loss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200">
                <a:solidFill>
                  <a:schemeClr val="bg2">
                    <a:lumMod val="25000"/>
                  </a:schemeClr>
                </a:solidFill>
              </a:rPr>
              <a:t>Rent collected</a:t>
            </a:r>
            <a:endParaRPr lang="en-GB" sz="105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203598"/>
            <a:ext cx="2304256" cy="3332600"/>
          </a:xfrm>
          <a:prstGeom prst="rect">
            <a:avLst/>
          </a:prstGeom>
        </p:spPr>
        <p:txBody>
          <a:bodyPr vert="horz" lIns="0" tIns="45720" rIns="0" bIns="45720" rtlCol="0">
            <a:normAutofit fontScale="77500" lnSpcReduction="20000"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GB" sz="2600">
                <a:solidFill>
                  <a:schemeClr val="bg2">
                    <a:lumMod val="25000"/>
                  </a:schemeClr>
                </a:solidFill>
              </a:rPr>
              <a:t>Service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GB">
                <a:solidFill>
                  <a:schemeClr val="bg2">
                    <a:lumMod val="25000"/>
                  </a:schemeClr>
                </a:solidFill>
              </a:rPr>
              <a:t>Satisfaction:</a:t>
            </a:r>
          </a:p>
          <a:p>
            <a:pPr lvl="0">
              <a:defRPr/>
            </a:pPr>
            <a:r>
              <a:rPr lang="en-GB">
                <a:solidFill>
                  <a:schemeClr val="bg2">
                    <a:lumMod val="25000"/>
                  </a:schemeClr>
                </a:solidFill>
              </a:rPr>
              <a:t>   Overall </a:t>
            </a:r>
          </a:p>
          <a:p>
            <a:pPr lvl="0">
              <a:defRPr/>
            </a:pPr>
            <a:r>
              <a:rPr lang="en-GB">
                <a:solidFill>
                  <a:schemeClr val="bg2">
                    <a:lumMod val="25000"/>
                  </a:schemeClr>
                </a:solidFill>
              </a:rPr>
              <a:t>   Keeping informed</a:t>
            </a:r>
          </a:p>
          <a:p>
            <a:pPr lvl="0">
              <a:defRPr/>
            </a:pPr>
            <a:r>
              <a:rPr lang="en-GB">
                <a:solidFill>
                  <a:schemeClr val="bg2">
                    <a:lumMod val="25000"/>
                  </a:schemeClr>
                </a:solidFill>
              </a:rPr>
              <a:t>   Opportunities to participate</a:t>
            </a:r>
          </a:p>
          <a:p>
            <a:pPr lvl="0">
              <a:buFont typeface="Wingdings" panose="05000000000000000000" pitchFamily="2" charset="2"/>
              <a:buChar char="§"/>
              <a:defRPr/>
            </a:pPr>
            <a:r>
              <a:rPr lang="en-GB">
                <a:solidFill>
                  <a:schemeClr val="bg2">
                    <a:lumMod val="25000"/>
                  </a:schemeClr>
                </a:solidFill>
              </a:rPr>
              <a:t>SHQS</a:t>
            </a:r>
          </a:p>
          <a:p>
            <a:pPr lvl="0">
              <a:buFont typeface="Wingdings" panose="05000000000000000000" pitchFamily="2" charset="2"/>
              <a:buChar char="§"/>
              <a:defRPr/>
            </a:pPr>
            <a:r>
              <a:rPr lang="en-GB">
                <a:solidFill>
                  <a:schemeClr val="bg2">
                    <a:lumMod val="25000"/>
                  </a:schemeClr>
                </a:solidFill>
              </a:rPr>
              <a:t>Emergency repairs time</a:t>
            </a:r>
          </a:p>
          <a:p>
            <a:pPr lvl="0">
              <a:buFont typeface="Wingdings" panose="05000000000000000000" pitchFamily="2" charset="2"/>
              <a:buChar char="§"/>
              <a:defRPr/>
            </a:pPr>
            <a:r>
              <a:rPr lang="en-GB">
                <a:solidFill>
                  <a:schemeClr val="bg2">
                    <a:lumMod val="25000"/>
                  </a:schemeClr>
                </a:solidFill>
              </a:rPr>
              <a:t>Non-emergency repairs time</a:t>
            </a:r>
          </a:p>
          <a:p>
            <a:pPr lvl="0">
              <a:buFont typeface="Wingdings" panose="05000000000000000000" pitchFamily="2" charset="2"/>
              <a:buChar char="§"/>
              <a:defRPr/>
            </a:pPr>
            <a:r>
              <a:rPr lang="en-GB">
                <a:solidFill>
                  <a:schemeClr val="bg2">
                    <a:lumMod val="25000"/>
                  </a:schemeClr>
                </a:solidFill>
              </a:rPr>
              <a:t>Right first time</a:t>
            </a:r>
          </a:p>
          <a:p>
            <a:pPr lvl="0">
              <a:buFont typeface="Wingdings" panose="05000000000000000000" pitchFamily="2" charset="2"/>
              <a:buChar char="§"/>
              <a:defRPr/>
            </a:pPr>
            <a:r>
              <a:rPr lang="en-GB">
                <a:solidFill>
                  <a:schemeClr val="bg2">
                    <a:lumMod val="25000"/>
                  </a:schemeClr>
                </a:solidFill>
              </a:rPr>
              <a:t>Appointments kept</a:t>
            </a:r>
          </a:p>
          <a:p>
            <a:pPr lvl="0">
              <a:buFont typeface="Wingdings" panose="05000000000000000000" pitchFamily="2" charset="2"/>
              <a:buChar char="§"/>
              <a:defRPr/>
            </a:pPr>
            <a:r>
              <a:rPr lang="en-GB">
                <a:solidFill>
                  <a:schemeClr val="bg2">
                    <a:lumMod val="25000"/>
                  </a:schemeClr>
                </a:solidFill>
              </a:rPr>
              <a:t>Repairs satisfaction</a:t>
            </a:r>
          </a:p>
          <a:p>
            <a:pPr lvl="0">
              <a:buFont typeface="Wingdings" panose="05000000000000000000" pitchFamily="2" charset="2"/>
              <a:buChar char="§"/>
              <a:defRPr/>
            </a:pPr>
            <a:r>
              <a:rPr lang="en-GB">
                <a:solidFill>
                  <a:schemeClr val="bg2">
                    <a:lumMod val="25000"/>
                  </a:schemeClr>
                </a:solidFill>
              </a:rPr>
              <a:t>ASB cases within target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39552" y="1491630"/>
            <a:ext cx="4680520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6FDF0C-C578-4564-A52E-178BE9A66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484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Landlord Report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6FDF0C-C578-4564-A52E-178BE9A66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29CA8-AF68-4A14-BFB4-C20CDAB1986E}" type="slidenum">
              <a:rPr kumimoji="0" lang="en-GB" sz="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GB" sz="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9CCCB86-F494-4013-9864-DF94C0B162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716092"/>
              </p:ext>
            </p:extLst>
          </p:nvPr>
        </p:nvGraphicFramePr>
        <p:xfrm>
          <a:off x="0" y="1317416"/>
          <a:ext cx="9143995" cy="1931304"/>
        </p:xfrm>
        <a:graphic>
          <a:graphicData uri="http://schemas.openxmlformats.org/drawingml/2006/table">
            <a:tbl>
              <a:tblPr/>
              <a:tblGrid>
                <a:gridCol w="2032970">
                  <a:extLst>
                    <a:ext uri="{9D8B030D-6E8A-4147-A177-3AD203B41FA5}">
                      <a16:colId xmlns:a16="http://schemas.microsoft.com/office/drawing/2014/main" val="1699027371"/>
                    </a:ext>
                  </a:extLst>
                </a:gridCol>
                <a:gridCol w="488612">
                  <a:extLst>
                    <a:ext uri="{9D8B030D-6E8A-4147-A177-3AD203B41FA5}">
                      <a16:colId xmlns:a16="http://schemas.microsoft.com/office/drawing/2014/main" val="3989630039"/>
                    </a:ext>
                  </a:extLst>
                </a:gridCol>
                <a:gridCol w="453709">
                  <a:extLst>
                    <a:ext uri="{9D8B030D-6E8A-4147-A177-3AD203B41FA5}">
                      <a16:colId xmlns:a16="http://schemas.microsoft.com/office/drawing/2014/main" val="1661928014"/>
                    </a:ext>
                  </a:extLst>
                </a:gridCol>
                <a:gridCol w="453709">
                  <a:extLst>
                    <a:ext uri="{9D8B030D-6E8A-4147-A177-3AD203B41FA5}">
                      <a16:colId xmlns:a16="http://schemas.microsoft.com/office/drawing/2014/main" val="1543428652"/>
                    </a:ext>
                  </a:extLst>
                </a:gridCol>
                <a:gridCol w="453709">
                  <a:extLst>
                    <a:ext uri="{9D8B030D-6E8A-4147-A177-3AD203B41FA5}">
                      <a16:colId xmlns:a16="http://schemas.microsoft.com/office/drawing/2014/main" val="3684764719"/>
                    </a:ext>
                  </a:extLst>
                </a:gridCol>
                <a:gridCol w="453709">
                  <a:extLst>
                    <a:ext uri="{9D8B030D-6E8A-4147-A177-3AD203B41FA5}">
                      <a16:colId xmlns:a16="http://schemas.microsoft.com/office/drawing/2014/main" val="1572494024"/>
                    </a:ext>
                  </a:extLst>
                </a:gridCol>
                <a:gridCol w="453709">
                  <a:extLst>
                    <a:ext uri="{9D8B030D-6E8A-4147-A177-3AD203B41FA5}">
                      <a16:colId xmlns:a16="http://schemas.microsoft.com/office/drawing/2014/main" val="3296154031"/>
                    </a:ext>
                  </a:extLst>
                </a:gridCol>
                <a:gridCol w="453709">
                  <a:extLst>
                    <a:ext uri="{9D8B030D-6E8A-4147-A177-3AD203B41FA5}">
                      <a16:colId xmlns:a16="http://schemas.microsoft.com/office/drawing/2014/main" val="1443231810"/>
                    </a:ext>
                  </a:extLst>
                </a:gridCol>
                <a:gridCol w="488612">
                  <a:extLst>
                    <a:ext uri="{9D8B030D-6E8A-4147-A177-3AD203B41FA5}">
                      <a16:colId xmlns:a16="http://schemas.microsoft.com/office/drawing/2014/main" val="1997750490"/>
                    </a:ext>
                  </a:extLst>
                </a:gridCol>
                <a:gridCol w="453709">
                  <a:extLst>
                    <a:ext uri="{9D8B030D-6E8A-4147-A177-3AD203B41FA5}">
                      <a16:colId xmlns:a16="http://schemas.microsoft.com/office/drawing/2014/main" val="4123481694"/>
                    </a:ext>
                  </a:extLst>
                </a:gridCol>
                <a:gridCol w="532237">
                  <a:extLst>
                    <a:ext uri="{9D8B030D-6E8A-4147-A177-3AD203B41FA5}">
                      <a16:colId xmlns:a16="http://schemas.microsoft.com/office/drawing/2014/main" val="720748242"/>
                    </a:ext>
                  </a:extLst>
                </a:gridCol>
                <a:gridCol w="532237">
                  <a:extLst>
                    <a:ext uri="{9D8B030D-6E8A-4147-A177-3AD203B41FA5}">
                      <a16:colId xmlns:a16="http://schemas.microsoft.com/office/drawing/2014/main" val="1775889413"/>
                    </a:ext>
                  </a:extLst>
                </a:gridCol>
                <a:gridCol w="532237">
                  <a:extLst>
                    <a:ext uri="{9D8B030D-6E8A-4147-A177-3AD203B41FA5}">
                      <a16:colId xmlns:a16="http://schemas.microsoft.com/office/drawing/2014/main" val="4132811226"/>
                    </a:ext>
                  </a:extLst>
                </a:gridCol>
                <a:gridCol w="453709">
                  <a:extLst>
                    <a:ext uri="{9D8B030D-6E8A-4147-A177-3AD203B41FA5}">
                      <a16:colId xmlns:a16="http://schemas.microsoft.com/office/drawing/2014/main" val="1088386277"/>
                    </a:ext>
                  </a:extLst>
                </a:gridCol>
                <a:gridCol w="453709">
                  <a:extLst>
                    <a:ext uri="{9D8B030D-6E8A-4147-A177-3AD203B41FA5}">
                      <a16:colId xmlns:a16="http://schemas.microsoft.com/office/drawing/2014/main" val="2689739763"/>
                    </a:ext>
                  </a:extLst>
                </a:gridCol>
                <a:gridCol w="453709">
                  <a:extLst>
                    <a:ext uri="{9D8B030D-6E8A-4147-A177-3AD203B41FA5}">
                      <a16:colId xmlns:a16="http://schemas.microsoft.com/office/drawing/2014/main" val="2262937772"/>
                    </a:ext>
                  </a:extLst>
                </a:gridCol>
              </a:tblGrid>
              <a:tr h="532224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Overall satisfaction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Involved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SHQS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Emergency repairs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Non-emergency repairs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Right first time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Repairs satisfaction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Anti-social behaviour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Rent increase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rent 3-apt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rent - all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Rent collected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Void rent loss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Re-let time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458818"/>
                  </a:ext>
                </a:extLst>
              </a:tr>
              <a:tr h="17800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Ardenglen Housing Association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2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C4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9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5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4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2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5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2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6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0406"/>
                  </a:ext>
                </a:extLst>
              </a:tr>
              <a:tr h="17800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Blairtummock Housing Association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3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6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C27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8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5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8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D4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834057"/>
                  </a:ext>
                </a:extLst>
              </a:tr>
              <a:tr h="17384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Calvay Housing Association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CCA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9C9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CC6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DCA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BD2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1C2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D9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BD8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3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1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E7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E8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AD7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508632"/>
                  </a:ext>
                </a:extLst>
              </a:tr>
              <a:tr h="17384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Cassiltoun Housing Association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1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EC1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7BF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9C5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4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D8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8D2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A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9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2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2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A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4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3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311764"/>
                  </a:ext>
                </a:extLst>
              </a:tr>
              <a:tr h="17384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Easthall Park Housing Cooperative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9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D6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C8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CC1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2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A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CC1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2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A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A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8C8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D1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774175"/>
                  </a:ext>
                </a:extLst>
              </a:tr>
              <a:tr h="17384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Ferguslie Park Housing Association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E9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F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8C4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DE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5D5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58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A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6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2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A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A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578288"/>
                  </a:ext>
                </a:extLst>
              </a:tr>
              <a:tr h="17384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Muirhouse Housing Association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3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F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C4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DB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DC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DB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2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7D1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3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62325"/>
                  </a:ext>
                </a:extLst>
              </a:tr>
              <a:tr h="17384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Pineview Housing Association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8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ACE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D3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7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A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4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D7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3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4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A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D0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029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27593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Landlord Report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6FDF0C-C578-4564-A52E-178BE9A66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29CA8-AF68-4A14-BFB4-C20CDAB1986E}" type="slidenum">
              <a:rPr kumimoji="0" lang="en-GB" sz="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GB" sz="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71565D9-1B60-4D0F-9541-B1D327994F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883547"/>
              </p:ext>
            </p:extLst>
          </p:nvPr>
        </p:nvGraphicFramePr>
        <p:xfrm>
          <a:off x="74342" y="788020"/>
          <a:ext cx="5486399" cy="4185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7877DCC-CA5B-462C-AC64-8D2E83F307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54747" y="915566"/>
            <a:ext cx="3126141" cy="2210088"/>
          </a:xfrm>
        </p:spPr>
        <p:txBody>
          <a:bodyPr/>
          <a:lstStyle/>
          <a:p>
            <a:r>
              <a:rPr lang="en-GB" sz="1600" b="1" u="sng" dirty="0"/>
              <a:t>Service  v  Value for money</a:t>
            </a:r>
          </a:p>
          <a:p>
            <a:endParaRPr lang="en-GB" sz="1600" b="1" u="sng" dirty="0"/>
          </a:p>
          <a:p>
            <a:r>
              <a:rPr lang="en-GB" sz="1600" dirty="0"/>
              <a:t>Comparison with Peer group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79062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/>
              <a:t>Forums &amp; Services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8830" y="1059582"/>
            <a:ext cx="5256584" cy="2716073"/>
          </a:xfrm>
        </p:spPr>
        <p:txBody>
          <a:bodyPr numCol="2">
            <a:normAutofit fontScale="92500" lnSpcReduction="10000"/>
          </a:bodyPr>
          <a:lstStyle/>
          <a:p>
            <a:pPr marL="0" indent="0">
              <a:buNone/>
            </a:pPr>
            <a:r>
              <a:rPr lang="en-GB" sz="1200" u="sng">
                <a:solidFill>
                  <a:srgbClr val="600000"/>
                </a:solidFill>
              </a:rPr>
              <a:t>Forums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200">
                <a:solidFill>
                  <a:srgbClr val="600000"/>
                </a:solidFill>
              </a:rPr>
              <a:t>Asset Management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200">
                <a:solidFill>
                  <a:srgbClr val="600000"/>
                </a:solidFill>
              </a:rPr>
              <a:t>Homelessness and Housing Support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200">
                <a:solidFill>
                  <a:srgbClr val="600000"/>
                </a:solidFill>
              </a:rPr>
              <a:t>Housing Management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200">
                <a:solidFill>
                  <a:srgbClr val="600000"/>
                </a:solidFill>
              </a:rPr>
              <a:t>Local Housing Strategy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200">
                <a:solidFill>
                  <a:srgbClr val="600000"/>
                </a:solidFill>
              </a:rPr>
              <a:t>Private Sector Service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200">
                <a:solidFill>
                  <a:srgbClr val="600000"/>
                </a:solidFill>
              </a:rPr>
              <a:t>Service Improvement and Scrutiny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200" b="1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200" b="1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200" b="1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1200" u="sng">
                <a:solidFill>
                  <a:schemeClr val="accent1">
                    <a:lumMod val="50000"/>
                  </a:schemeClr>
                </a:solidFill>
              </a:rPr>
              <a:t>Services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200">
                <a:solidFill>
                  <a:schemeClr val="accent1">
                    <a:lumMod val="50000"/>
                  </a:schemeClr>
                </a:solidFill>
              </a:rPr>
              <a:t> Data Collection and Management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200">
                <a:solidFill>
                  <a:schemeClr val="accent1">
                    <a:lumMod val="50000"/>
                  </a:schemeClr>
                </a:solidFill>
              </a:rPr>
              <a:t> Practice Exchange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200">
                <a:solidFill>
                  <a:schemeClr val="accent1">
                    <a:lumMod val="50000"/>
                  </a:schemeClr>
                </a:solidFill>
              </a:rPr>
              <a:t> Private Sector Service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200">
                <a:solidFill>
                  <a:schemeClr val="accent1">
                    <a:lumMod val="50000"/>
                  </a:schemeClr>
                </a:solidFill>
              </a:rPr>
              <a:t> Tools</a:t>
            </a:r>
          </a:p>
          <a:p>
            <a:pPr marL="0" indent="0">
              <a:buNone/>
            </a:pPr>
            <a:r>
              <a:rPr lang="en-GB" sz="1200">
                <a:solidFill>
                  <a:schemeClr val="accent1">
                    <a:lumMod val="50000"/>
                  </a:schemeClr>
                </a:solidFill>
              </a:rPr>
              <a:t>- Value for money model</a:t>
            </a:r>
          </a:p>
          <a:p>
            <a:pPr marL="0" indent="0">
              <a:buNone/>
            </a:pPr>
            <a:r>
              <a:rPr lang="en-GB" sz="1200">
                <a:solidFill>
                  <a:schemeClr val="accent1">
                    <a:lumMod val="50000"/>
                  </a:schemeClr>
                </a:solidFill>
              </a:rPr>
              <a:t>- Value for money of new build projects</a:t>
            </a:r>
          </a:p>
          <a:p>
            <a:pPr>
              <a:buFontTx/>
              <a:buChar char="-"/>
            </a:pPr>
            <a:r>
              <a:rPr lang="en-GB" sz="1200">
                <a:solidFill>
                  <a:schemeClr val="accent1">
                    <a:lumMod val="50000"/>
                  </a:schemeClr>
                </a:solidFill>
              </a:rPr>
              <a:t>Online self-assessment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200">
                <a:solidFill>
                  <a:schemeClr val="accent1">
                    <a:lumMod val="50000"/>
                  </a:schemeClr>
                </a:solidFill>
              </a:rPr>
              <a:t> Training</a:t>
            </a:r>
          </a:p>
          <a:p>
            <a:pPr marL="0" indent="0">
              <a:buNone/>
            </a:pPr>
            <a:endParaRPr lang="en-GB" sz="1200"/>
          </a:p>
        </p:txBody>
      </p:sp>
      <p:cxnSp>
        <p:nvCxnSpPr>
          <p:cNvPr id="10" name="Straight Connector 9"/>
          <p:cNvCxnSpPr/>
          <p:nvPr/>
        </p:nvCxnSpPr>
        <p:spPr>
          <a:xfrm>
            <a:off x="406821" y="1275606"/>
            <a:ext cx="5040560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06821" y="4227934"/>
            <a:ext cx="5040560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478830" y="3991679"/>
            <a:ext cx="5112209" cy="1372952"/>
          </a:xfrm>
          <a:prstGeom prst="rect">
            <a:avLst/>
          </a:prstGeom>
        </p:spPr>
        <p:txBody>
          <a:bodyPr vert="horz" lIns="0" tIns="45720" rIns="0" bIns="45720" numCol="1" rtlCol="0">
            <a:norm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GB" sz="1100" u="sng">
                <a:solidFill>
                  <a:srgbClr val="8A007D"/>
                </a:solidFill>
              </a:rPr>
              <a:t>Enhanced Service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100">
                <a:solidFill>
                  <a:srgbClr val="8A007D"/>
                </a:solidFill>
              </a:rPr>
              <a:t> Data accuracy and validation services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100">
                <a:solidFill>
                  <a:srgbClr val="8A007D"/>
                </a:solidFill>
              </a:rPr>
              <a:t> Business Plan Review and Performance Management Service 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GB" sz="12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348777-394E-46F7-9F24-C30280F02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080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Overall summary - 2021</a:t>
            </a:r>
            <a:endParaRPr lang="en-GB" sz="3200" b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27358" y="858099"/>
            <a:ext cx="7920727" cy="4037584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new tenant satisfaction survey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EESSH – 99.3%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SHQS met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Repairs timescales remain strong, with 99.3% of repairs right first time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Tenancy turnover low, tenancy sustainment strong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 rents, low rent arrears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 in void rent loss and days to let, below average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5174287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53596" y="339502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</a:rPr>
              <a:t>Scotland’s Housing Network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itchFamily="34" charset="0"/>
              </a:rPr>
              <a:t>First floor, 19 Haymarket Yards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itchFamily="34" charset="0"/>
              </a:rPr>
              <a:t>Edinburgh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itchFamily="34" charset="0"/>
              </a:rPr>
              <a:t>EH12 5BH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</a:rPr>
              <a:t>T: </a:t>
            </a: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itchFamily="34" charset="0"/>
              </a:rPr>
              <a:t>0131 </a:t>
            </a:r>
            <a:r>
              <a:rPr lang="en-GB" sz="1600" kern="0">
                <a:solidFill>
                  <a:srgbClr val="333333"/>
                </a:solidFill>
                <a:latin typeface="Calibri" pitchFamily="34" charset="0"/>
              </a:rPr>
              <a:t>466 3710</a:t>
            </a: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</a:rPr>
              <a:t>E: </a:t>
            </a: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itchFamily="34" charset="0"/>
              </a:rPr>
              <a:t>info@scotlandshousingnetwork.org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</a:rPr>
              <a:t>W: </a:t>
            </a: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itchFamily="34" charset="0"/>
              </a:rPr>
              <a:t>www.scotlandshousingnetwork.org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itchFamily="34" charset="0"/>
              </a:rPr>
              <a:t>      @</a:t>
            </a:r>
            <a:r>
              <a:rPr kumimoji="0" lang="en-GB" sz="1600" b="0" i="0" u="none" strike="noStrike" kern="0" cap="none" spc="0" normalizeH="0" baseline="0" noProof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itchFamily="34" charset="0"/>
              </a:rPr>
              <a:t>ScotHousingNet</a:t>
            </a: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itchFamily="34" charset="0"/>
              </a:rPr>
              <a:t>       facebook.com/</a:t>
            </a:r>
            <a:r>
              <a:rPr kumimoji="0" lang="en-GB" sz="1600" b="0" i="0" u="none" strike="noStrike" kern="0" cap="none" spc="0" normalizeH="0" baseline="0" noProof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itchFamily="34" charset="0"/>
              </a:rPr>
              <a:t>scotlandshousingnetwork</a:t>
            </a: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itchFamily="34" charset="0"/>
              </a:rPr>
              <a:t>       Linkedin.com – Scotland’s Housing Network   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379" y="2539325"/>
            <a:ext cx="333250" cy="33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82070"/>
            <a:ext cx="1929384" cy="1706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2035" y="2867636"/>
            <a:ext cx="253939" cy="1902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0470" y="3111880"/>
            <a:ext cx="177070" cy="17707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FC9840-86A3-48DB-A70B-B1C02D4E5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481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0C6D5-84FB-4FF9-A5B6-4BEA3059F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571750"/>
            <a:ext cx="6552728" cy="1750893"/>
          </a:xfrm>
        </p:spPr>
        <p:txBody>
          <a:bodyPr/>
          <a:lstStyle/>
          <a:p>
            <a:r>
              <a:rPr lang="en-GB" sz="3600"/>
              <a:t>Tenant Satisfaction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C9082D-8195-4C33-A177-9850630F6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786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F126497-C464-4E80-9F9E-3CA539CD2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>
                <a:solidFill>
                  <a:schemeClr val="bg1"/>
                </a:solidFill>
              </a:rPr>
              <a:t>Satisfaction survey method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F6E14E-3E21-45FF-809F-E36E77AC7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FEDBDA4-9251-43D3-822A-6BDC51F2AA0F}"/>
              </a:ext>
            </a:extLst>
          </p:cNvPr>
          <p:cNvSpPr txBox="1">
            <a:spLocks/>
          </p:cNvSpPr>
          <p:nvPr/>
        </p:nvSpPr>
        <p:spPr>
          <a:xfrm>
            <a:off x="160020" y="3460048"/>
            <a:ext cx="4946888" cy="216024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sz="2000" dirty="0"/>
              <a:t> </a:t>
            </a:r>
            <a:r>
              <a:rPr lang="en-GB" sz="2000" dirty="0">
                <a:latin typeface="+mj-lt"/>
              </a:rPr>
              <a:t>Tenants surveyed: </a:t>
            </a:r>
            <a:r>
              <a:rPr lang="en-GB" sz="2000" b="1" dirty="0">
                <a:latin typeface="+mj-lt"/>
              </a:rPr>
              <a:t>530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latin typeface="+mj-lt"/>
              </a:rPr>
              <a:t> Method: </a:t>
            </a:r>
            <a:r>
              <a:rPr lang="en-GB" sz="2000" b="1" dirty="0">
                <a:latin typeface="+mj-lt"/>
              </a:rPr>
              <a:t>Face-to-face</a:t>
            </a:r>
          </a:p>
          <a:p>
            <a:pPr>
              <a:buFont typeface="Wingdings" panose="05000000000000000000" pitchFamily="2" charset="2"/>
              <a:buChar char="§"/>
              <a:tabLst>
                <a:tab pos="1077913" algn="l"/>
              </a:tabLst>
            </a:pPr>
            <a:r>
              <a:rPr lang="en-GB" sz="2000" dirty="0">
                <a:latin typeface="+mj-lt"/>
              </a:rPr>
              <a:t> Date: </a:t>
            </a:r>
            <a:r>
              <a:rPr lang="en-GB" sz="2000" b="1" dirty="0">
                <a:latin typeface="+mj-lt"/>
              </a:rPr>
              <a:t>January 2020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215458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" y="65463"/>
            <a:ext cx="4869180" cy="634079"/>
          </a:xfrm>
        </p:spPr>
        <p:txBody>
          <a:bodyPr>
            <a:normAutofit/>
          </a:bodyPr>
          <a:lstStyle/>
          <a:p>
            <a:r>
              <a:rPr lang="en-GB" sz="3200"/>
              <a:t>Overall Satisfaction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0152" y="1059583"/>
            <a:ext cx="3043828" cy="1080119"/>
          </a:xfrm>
        </p:spPr>
        <p:txBody>
          <a:bodyPr anchor="b">
            <a:normAutofit/>
          </a:bodyPr>
          <a:lstStyle/>
          <a:p>
            <a:r>
              <a:rPr lang="en-GB" sz="1600" b="1">
                <a:solidFill>
                  <a:schemeClr val="bg2">
                    <a:lumMod val="25000"/>
                  </a:schemeClr>
                </a:solidFill>
                <a:latin typeface="+mj-lt"/>
              </a:rPr>
              <a:t>I1: </a:t>
            </a:r>
            <a:r>
              <a:rPr lang="en-GB" sz="1600">
                <a:solidFill>
                  <a:schemeClr val="bg2">
                    <a:lumMod val="25000"/>
                  </a:schemeClr>
                </a:solidFill>
                <a:latin typeface="+mj-lt"/>
              </a:rPr>
              <a:t>Percentage of tenants satisfied with overall service.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4084B334-95CE-40A0-A846-F8E20BB2FB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436653"/>
              </p:ext>
            </p:extLst>
          </p:nvPr>
        </p:nvGraphicFramePr>
        <p:xfrm>
          <a:off x="6012160" y="2396196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2019/20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2020/21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100" b="1" i="0" u="none" strike="noStrike" dirty="0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HA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97.0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91.7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91.7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Groups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92.3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91.9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92.4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8277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All RSLs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90.9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90.5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89.8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National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90.1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89.2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89.0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C4483D2D-52B5-4A88-84EA-FB5B07521B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899" y="4443958"/>
            <a:ext cx="658416" cy="582485"/>
          </a:xfrm>
          <a:prstGeom prst="rect">
            <a:avLst/>
          </a:prstGeom>
        </p:spPr>
      </p:pic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6D7BD19E-B046-4AF1-871E-8420FC267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40758" y="-20538"/>
            <a:ext cx="984019" cy="216024"/>
          </a:xfrm>
        </p:spPr>
        <p:txBody>
          <a:bodyPr/>
          <a:lstStyle/>
          <a:p>
            <a:fld id="{41229CA8-AF68-4A14-BFB4-C20CDAB1986E}" type="slidenum">
              <a:rPr lang="en-GB" sz="1000" b="1" smtClean="0">
                <a:solidFill>
                  <a:schemeClr val="bg1"/>
                </a:solidFill>
              </a:rPr>
              <a:t>7</a:t>
            </a:fld>
            <a:endParaRPr lang="en-GB" sz="1000" b="1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036801-4C1D-4597-87AE-84CEC73A1F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85" y="802888"/>
            <a:ext cx="5412281" cy="418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083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Kept Informed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2160" y="1203597"/>
            <a:ext cx="2952328" cy="1192599"/>
          </a:xfrm>
        </p:spPr>
        <p:txBody>
          <a:bodyPr>
            <a:normAutofit/>
          </a:bodyPr>
          <a:lstStyle/>
          <a:p>
            <a:r>
              <a:rPr lang="en-GB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I2:  </a:t>
            </a:r>
            <a: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percentage of tenants who feel their landlord is good at keeping them informed about their services and outcomes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3209DB-0CF1-4F8A-ACFE-179457E79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8</a:t>
            </a:fld>
            <a:endParaRPr lang="en-GB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1455441-B177-45AC-B4F5-9591EC6F61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311119"/>
              </p:ext>
            </p:extLst>
          </p:nvPr>
        </p:nvGraphicFramePr>
        <p:xfrm>
          <a:off x="6012160" y="2396196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2019/20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2020/21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100" b="1" i="0" u="none" strike="noStrike" dirty="0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HA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99.1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96.6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96.6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Groups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96.0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96.1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96.8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All RSLs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93.5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93.1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92.8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National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91.6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92.0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91.7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2196103-4038-448B-AE6C-24BD38BFA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8" y="773151"/>
            <a:ext cx="5458751" cy="426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23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Opportunities to participate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1802" y="987574"/>
            <a:ext cx="2952327" cy="1408623"/>
          </a:xfrm>
        </p:spPr>
        <p:txBody>
          <a:bodyPr>
            <a:normAutofit/>
          </a:bodyPr>
          <a:lstStyle/>
          <a:p>
            <a:r>
              <a:rPr lang="en-GB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I5:</a:t>
            </a:r>
            <a: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percentage of tenants satisfied with the opportunities given to them to participate in their landlord’s decision making processes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358CB1-088C-4DC0-93EC-A2889E967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9</a:t>
            </a:fld>
            <a:endParaRPr lang="en-GB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63A3E5F-CA61-4C67-A3C3-ED65096C9B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616971"/>
              </p:ext>
            </p:extLst>
          </p:nvPr>
        </p:nvGraphicFramePr>
        <p:xfrm>
          <a:off x="6012160" y="2396196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2019/20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2020/21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 dirty="0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HA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97.2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91.5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91.5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Groups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92.5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95.2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96.3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All RSLs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88.2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88.6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87.9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National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86.5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87.2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86.6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8AB7E90-6BE3-4ABC-939A-697EBB908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01" y="773152"/>
            <a:ext cx="5465572" cy="427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29761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1A62DB4EB8DA4696C987637F57AB4B" ma:contentTypeVersion="11" ma:contentTypeDescription="Create a new document." ma:contentTypeScope="" ma:versionID="03aacb38c2efcfc02cf88bbc320c85bf">
  <xsd:schema xmlns:xsd="http://www.w3.org/2001/XMLSchema" xmlns:xs="http://www.w3.org/2001/XMLSchema" xmlns:p="http://schemas.microsoft.com/office/2006/metadata/properties" xmlns:ns2="152e7288-224d-4225-92cc-c4681d6adc9b" xmlns:ns3="01a7cf63-d37c-40f9-931e-66979705ce77" xmlns:ns4="4b11736f-4c32-46fe-9106-85473aa22651" targetNamespace="http://schemas.microsoft.com/office/2006/metadata/properties" ma:root="true" ma:fieldsID="5920e237245fac2660f587cf8b7805cc" ns2:_="" ns3:_="" ns4:_="">
    <xsd:import namespace="152e7288-224d-4225-92cc-c4681d6adc9b"/>
    <xsd:import namespace="01a7cf63-d37c-40f9-931e-66979705ce77"/>
    <xsd:import namespace="4b11736f-4c32-46fe-9106-85473aa2265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2e7288-224d-4225-92cc-c4681d6adc9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a7cf63-d37c-40f9-931e-66979705ce77" elementFormDefault="qualified">
    <xsd:import namespace="http://schemas.microsoft.com/office/2006/documentManagement/types"/>
    <xsd:import namespace="http://schemas.microsoft.com/office/infopath/2007/PartnerControls"/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11736f-4c32-46fe-9106-85473aa226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52e7288-224d-4225-92cc-c4681d6adc9b">
      <UserInfo>
        <DisplayName>Elaine Byrne</DisplayName>
        <AccountId>13</AccountId>
        <AccountType/>
      </UserInfo>
      <UserInfo>
        <DisplayName>Misia Jack</DisplayName>
        <AccountId>17</AccountId>
        <AccountType/>
      </UserInfo>
      <UserInfo>
        <DisplayName>James Duffy</DisplayName>
        <AccountId>16</AccountId>
        <AccountType/>
      </UserInfo>
      <UserInfo>
        <DisplayName>Tim Pogson</DisplayName>
        <AccountId>14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7E8315-0532-4B27-AF41-025A3863C4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2e7288-224d-4225-92cc-c4681d6adc9b"/>
    <ds:schemaRef ds:uri="01a7cf63-d37c-40f9-931e-66979705ce77"/>
    <ds:schemaRef ds:uri="4b11736f-4c32-46fe-9106-85473aa226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C388D6-E6EF-45C1-98E1-DDFD1CA79E31}">
  <ds:schemaRefs>
    <ds:schemaRef ds:uri="01a7cf63-d37c-40f9-931e-66979705ce77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4b11736f-4c32-46fe-9106-85473aa22651"/>
    <ds:schemaRef ds:uri="http://schemas.microsoft.com/office/infopath/2007/PartnerControls"/>
    <ds:schemaRef ds:uri="http://purl.org/dc/terms/"/>
    <ds:schemaRef ds:uri="152e7288-224d-4225-92cc-c4681d6adc9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CF7EBDD-11EF-4E31-8861-FFE8E674F1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7752</TotalTime>
  <Words>2228</Words>
  <Application>Microsoft Office PowerPoint</Application>
  <PresentationFormat>On-screen Show (16:9)</PresentationFormat>
  <Paragraphs>1127</Paragraphs>
  <Slides>46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Wingdings</vt:lpstr>
      <vt:lpstr>Retrospect</vt:lpstr>
      <vt:lpstr>PowerPoint Presentation</vt:lpstr>
      <vt:lpstr>Key sector headlines for 2020-21</vt:lpstr>
      <vt:lpstr>Peer Group</vt:lpstr>
      <vt:lpstr>Change in service volumes</vt:lpstr>
      <vt:lpstr>Tenant Satisfaction</vt:lpstr>
      <vt:lpstr>Satisfaction survey method</vt:lpstr>
      <vt:lpstr>Overall Satisfaction</vt:lpstr>
      <vt:lpstr>Kept Informed</vt:lpstr>
      <vt:lpstr>Opportunities to participate</vt:lpstr>
      <vt:lpstr>Quality of home (all tenants)</vt:lpstr>
      <vt:lpstr>Repairs</vt:lpstr>
      <vt:lpstr>Management of neighbourhood</vt:lpstr>
      <vt:lpstr>Value for money</vt:lpstr>
      <vt:lpstr>Complaints</vt:lpstr>
      <vt:lpstr>Housing Quality &amp; Maintenance</vt:lpstr>
      <vt:lpstr>EESSH</vt:lpstr>
      <vt:lpstr>SHQS</vt:lpstr>
      <vt:lpstr>Emergency repairs</vt:lpstr>
      <vt:lpstr>Non-emergency repairs</vt:lpstr>
      <vt:lpstr>Repairs Right First Time</vt:lpstr>
      <vt:lpstr>Gas safety</vt:lpstr>
      <vt:lpstr>Access</vt:lpstr>
      <vt:lpstr>Turnover </vt:lpstr>
      <vt:lpstr>Offers refused</vt:lpstr>
      <vt:lpstr>Lets by source</vt:lpstr>
      <vt:lpstr>Lets to homeless</vt:lpstr>
      <vt:lpstr>Tenancy sustainment</vt:lpstr>
      <vt:lpstr>Tenancy sustainment (homeless)</vt:lpstr>
      <vt:lpstr>Evictions</vt:lpstr>
      <vt:lpstr>Medical adaptations</vt:lpstr>
      <vt:lpstr>Medical adaptations</vt:lpstr>
      <vt:lpstr>Rents</vt:lpstr>
      <vt:lpstr>Rent collection</vt:lpstr>
      <vt:lpstr>Arrears</vt:lpstr>
      <vt:lpstr>Arrears (trends)</vt:lpstr>
      <vt:lpstr>Arrears written off</vt:lpstr>
      <vt:lpstr>Voids</vt:lpstr>
      <vt:lpstr>Relet times</vt:lpstr>
      <vt:lpstr>Void rent loss</vt:lpstr>
      <vt:lpstr>Void rent loss (trends)</vt:lpstr>
      <vt:lpstr>Landlord Report</vt:lpstr>
      <vt:lpstr>Landlord Report</vt:lpstr>
      <vt:lpstr>Landlord Report</vt:lpstr>
      <vt:lpstr>Forums &amp; Services</vt:lpstr>
      <vt:lpstr>Overall summary - 2021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Smith</dc:creator>
  <cp:lastModifiedBy>Trudi Tokarczyk</cp:lastModifiedBy>
  <cp:revision>133</cp:revision>
  <cp:lastPrinted>2019-06-24T13:36:42Z</cp:lastPrinted>
  <dcterms:created xsi:type="dcterms:W3CDTF">2016-02-29T12:12:07Z</dcterms:created>
  <dcterms:modified xsi:type="dcterms:W3CDTF">2021-10-01T14:09:18Z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0x010100F71A62DB4EB8DA4696C987637F57AB4B</vt:lpwstr>
  </property>
</Properties>
</file>