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59"/>
  </p:notesMasterIdLst>
  <p:handoutMasterIdLst>
    <p:handoutMasterId r:id="rId60"/>
  </p:handoutMasterIdLst>
  <p:sldIdLst>
    <p:sldId id="487" r:id="rId5"/>
    <p:sldId id="364" r:id="rId6"/>
    <p:sldId id="490" r:id="rId7"/>
    <p:sldId id="488" r:id="rId8"/>
    <p:sldId id="486" r:id="rId9"/>
    <p:sldId id="431" r:id="rId10"/>
    <p:sldId id="265" r:id="rId11"/>
    <p:sldId id="282" r:id="rId12"/>
    <p:sldId id="283" r:id="rId13"/>
    <p:sldId id="284" r:id="rId14"/>
    <p:sldId id="285" r:id="rId15"/>
    <p:sldId id="288" r:id="rId16"/>
    <p:sldId id="409" r:id="rId17"/>
    <p:sldId id="491" r:id="rId18"/>
    <p:sldId id="455" r:id="rId19"/>
    <p:sldId id="497" r:id="rId20"/>
    <p:sldId id="272" r:id="rId21"/>
    <p:sldId id="273" r:id="rId22"/>
    <p:sldId id="305" r:id="rId23"/>
    <p:sldId id="275" r:id="rId24"/>
    <p:sldId id="274" r:id="rId25"/>
    <p:sldId id="485" r:id="rId26"/>
    <p:sldId id="292" r:id="rId27"/>
    <p:sldId id="457" r:id="rId28"/>
    <p:sldId id="492" r:id="rId29"/>
    <p:sldId id="348" r:id="rId30"/>
    <p:sldId id="295" r:id="rId31"/>
    <p:sldId id="465" r:id="rId32"/>
    <p:sldId id="350" r:id="rId33"/>
    <p:sldId id="330" r:id="rId34"/>
    <p:sldId id="331" r:id="rId35"/>
    <p:sldId id="334" r:id="rId36"/>
    <p:sldId id="333" r:id="rId37"/>
    <p:sldId id="477" r:id="rId38"/>
    <p:sldId id="426" r:id="rId39"/>
    <p:sldId id="427" r:id="rId40"/>
    <p:sldId id="406" r:id="rId41"/>
    <p:sldId id="407" r:id="rId42"/>
    <p:sldId id="279" r:id="rId43"/>
    <p:sldId id="416" r:id="rId44"/>
    <p:sldId id="447" r:id="rId45"/>
    <p:sldId id="357" r:id="rId46"/>
    <p:sldId id="408" r:id="rId47"/>
    <p:sldId id="478" r:id="rId48"/>
    <p:sldId id="299" r:id="rId49"/>
    <p:sldId id="280" r:id="rId50"/>
    <p:sldId id="362" r:id="rId51"/>
    <p:sldId id="388" r:id="rId52"/>
    <p:sldId id="375" r:id="rId53"/>
    <p:sldId id="493" r:id="rId54"/>
    <p:sldId id="496" r:id="rId55"/>
    <p:sldId id="494" r:id="rId56"/>
    <p:sldId id="326" r:id="rId57"/>
    <p:sldId id="380" r:id="rId58"/>
  </p:sldIdLst>
  <p:sldSz cx="9144000" cy="5143500" type="screen16x9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007D"/>
    <a:srgbClr val="E52F2B"/>
    <a:srgbClr val="0070C0"/>
    <a:srgbClr val="600000"/>
    <a:srgbClr val="FFA69F"/>
    <a:srgbClr val="5E2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47F1EB-4C69-45D4-A3EB-802B7CCB75EF}" v="50" dt="2019-09-03T14:13:24.4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68" autoAdjust="0"/>
    <p:restoredTop sz="95268" autoAdjust="0"/>
  </p:normalViewPr>
  <p:slideViewPr>
    <p:cSldViewPr>
      <p:cViewPr varScale="1">
        <p:scale>
          <a:sx n="98" d="100"/>
          <a:sy n="98" d="100"/>
        </p:scale>
        <p:origin x="348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955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996"/>
    </p:cViewPr>
  </p:sorterViewPr>
  <p:notesViewPr>
    <p:cSldViewPr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handoutMaster" Target="handoutMasters/handoutMaster1.xml"/><Relationship Id="rId65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1.xml"/><Relationship Id="rId13" Type="http://schemas.openxmlformats.org/officeDocument/2006/relationships/slide" Target="slides/slide16.xml"/><Relationship Id="rId18" Type="http://schemas.openxmlformats.org/officeDocument/2006/relationships/slide" Target="slides/slide21.xml"/><Relationship Id="rId26" Type="http://schemas.openxmlformats.org/officeDocument/2006/relationships/slide" Target="slides/slide30.xml"/><Relationship Id="rId39" Type="http://schemas.openxmlformats.org/officeDocument/2006/relationships/slide" Target="slides/slide43.xml"/><Relationship Id="rId3" Type="http://schemas.openxmlformats.org/officeDocument/2006/relationships/slide" Target="slides/slide6.xml"/><Relationship Id="rId21" Type="http://schemas.openxmlformats.org/officeDocument/2006/relationships/slide" Target="slides/slide24.xml"/><Relationship Id="rId34" Type="http://schemas.openxmlformats.org/officeDocument/2006/relationships/slide" Target="slides/slide38.xml"/><Relationship Id="rId42" Type="http://schemas.openxmlformats.org/officeDocument/2006/relationships/slide" Target="slides/slide46.xml"/><Relationship Id="rId47" Type="http://schemas.openxmlformats.org/officeDocument/2006/relationships/slide" Target="slides/slide53.xml"/><Relationship Id="rId7" Type="http://schemas.openxmlformats.org/officeDocument/2006/relationships/slide" Target="slides/slide10.xml"/><Relationship Id="rId12" Type="http://schemas.openxmlformats.org/officeDocument/2006/relationships/slide" Target="slides/slide15.xml"/><Relationship Id="rId17" Type="http://schemas.openxmlformats.org/officeDocument/2006/relationships/slide" Target="slides/slide20.xml"/><Relationship Id="rId25" Type="http://schemas.openxmlformats.org/officeDocument/2006/relationships/slide" Target="slides/slide29.xml"/><Relationship Id="rId33" Type="http://schemas.openxmlformats.org/officeDocument/2006/relationships/slide" Target="slides/slide37.xml"/><Relationship Id="rId38" Type="http://schemas.openxmlformats.org/officeDocument/2006/relationships/slide" Target="slides/slide42.xml"/><Relationship Id="rId46" Type="http://schemas.openxmlformats.org/officeDocument/2006/relationships/slide" Target="slides/slide52.xml"/><Relationship Id="rId2" Type="http://schemas.openxmlformats.org/officeDocument/2006/relationships/slide" Target="slides/slide5.xml"/><Relationship Id="rId16" Type="http://schemas.openxmlformats.org/officeDocument/2006/relationships/slide" Target="slides/slide19.xml"/><Relationship Id="rId20" Type="http://schemas.openxmlformats.org/officeDocument/2006/relationships/slide" Target="slides/slide23.xml"/><Relationship Id="rId29" Type="http://schemas.openxmlformats.org/officeDocument/2006/relationships/slide" Target="slides/slide33.xml"/><Relationship Id="rId41" Type="http://schemas.openxmlformats.org/officeDocument/2006/relationships/slide" Target="slides/slide45.xml"/><Relationship Id="rId1" Type="http://schemas.openxmlformats.org/officeDocument/2006/relationships/slide" Target="slides/slide2.xml"/><Relationship Id="rId6" Type="http://schemas.openxmlformats.org/officeDocument/2006/relationships/slide" Target="slides/slide9.xml"/><Relationship Id="rId11" Type="http://schemas.openxmlformats.org/officeDocument/2006/relationships/slide" Target="slides/slide14.xml"/><Relationship Id="rId24" Type="http://schemas.openxmlformats.org/officeDocument/2006/relationships/slide" Target="slides/slide28.xml"/><Relationship Id="rId32" Type="http://schemas.openxmlformats.org/officeDocument/2006/relationships/slide" Target="slides/slide36.xml"/><Relationship Id="rId37" Type="http://schemas.openxmlformats.org/officeDocument/2006/relationships/slide" Target="slides/slide41.xml"/><Relationship Id="rId40" Type="http://schemas.openxmlformats.org/officeDocument/2006/relationships/slide" Target="slides/slide44.xml"/><Relationship Id="rId45" Type="http://schemas.openxmlformats.org/officeDocument/2006/relationships/slide" Target="slides/slide49.xml"/><Relationship Id="rId5" Type="http://schemas.openxmlformats.org/officeDocument/2006/relationships/slide" Target="slides/slide8.xml"/><Relationship Id="rId15" Type="http://schemas.openxmlformats.org/officeDocument/2006/relationships/slide" Target="slides/slide18.xml"/><Relationship Id="rId23" Type="http://schemas.openxmlformats.org/officeDocument/2006/relationships/slide" Target="slides/slide27.xml"/><Relationship Id="rId28" Type="http://schemas.openxmlformats.org/officeDocument/2006/relationships/slide" Target="slides/slide32.xml"/><Relationship Id="rId36" Type="http://schemas.openxmlformats.org/officeDocument/2006/relationships/slide" Target="slides/slide40.xml"/><Relationship Id="rId10" Type="http://schemas.openxmlformats.org/officeDocument/2006/relationships/slide" Target="slides/slide13.xml"/><Relationship Id="rId19" Type="http://schemas.openxmlformats.org/officeDocument/2006/relationships/slide" Target="slides/slide22.xml"/><Relationship Id="rId31" Type="http://schemas.openxmlformats.org/officeDocument/2006/relationships/slide" Target="slides/slide35.xml"/><Relationship Id="rId44" Type="http://schemas.openxmlformats.org/officeDocument/2006/relationships/slide" Target="slides/slide48.xml"/><Relationship Id="rId4" Type="http://schemas.openxmlformats.org/officeDocument/2006/relationships/slide" Target="slides/slide7.xml"/><Relationship Id="rId9" Type="http://schemas.openxmlformats.org/officeDocument/2006/relationships/slide" Target="slides/slide12.xml"/><Relationship Id="rId14" Type="http://schemas.openxmlformats.org/officeDocument/2006/relationships/slide" Target="slides/slide17.xml"/><Relationship Id="rId22" Type="http://schemas.openxmlformats.org/officeDocument/2006/relationships/slide" Target="slides/slide26.xml"/><Relationship Id="rId27" Type="http://schemas.openxmlformats.org/officeDocument/2006/relationships/slide" Target="slides/slide31.xml"/><Relationship Id="rId30" Type="http://schemas.openxmlformats.org/officeDocument/2006/relationships/slide" Target="slides/slide34.xml"/><Relationship Id="rId35" Type="http://schemas.openxmlformats.org/officeDocument/2006/relationships/slide" Target="slides/slide39.xml"/><Relationship Id="rId43" Type="http://schemas.openxmlformats.org/officeDocument/2006/relationships/slide" Target="slides/slide47.xml"/><Relationship Id="rId48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Smith" userId="89c11071-be77-47b6-a90b-b1420bb3d7af" providerId="ADAL" clId="{1B47F1EB-4C69-45D4-A3EB-802B7CCB75EF}"/>
    <pc:docChg chg="undo custSel modSld">
      <pc:chgData name="Andrew Smith" userId="89c11071-be77-47b6-a90b-b1420bb3d7af" providerId="ADAL" clId="{1B47F1EB-4C69-45D4-A3EB-802B7CCB75EF}" dt="2019-09-03T14:13:24.450" v="84" actId="14100"/>
      <pc:docMkLst>
        <pc:docMk/>
      </pc:docMkLst>
      <pc:sldChg chg="addSp delSp modSp">
        <pc:chgData name="Andrew Smith" userId="89c11071-be77-47b6-a90b-b1420bb3d7af" providerId="ADAL" clId="{1B47F1EB-4C69-45D4-A3EB-802B7CCB75EF}" dt="2019-09-03T14:13:24.450" v="84" actId="14100"/>
        <pc:sldMkLst>
          <pc:docMk/>
          <pc:sldMk cId="1409397110" sldId="350"/>
        </pc:sldMkLst>
        <pc:picChg chg="del">
          <ac:chgData name="Andrew Smith" userId="89c11071-be77-47b6-a90b-b1420bb3d7af" providerId="ADAL" clId="{1B47F1EB-4C69-45D4-A3EB-802B7CCB75EF}" dt="2019-09-03T14:13:15.707" v="80" actId="478"/>
          <ac:picMkLst>
            <pc:docMk/>
            <pc:sldMk cId="1409397110" sldId="350"/>
            <ac:picMk id="5" creationId="{06210156-BAD7-468C-9A23-C183B452FEF6}"/>
          </ac:picMkLst>
        </pc:picChg>
        <pc:picChg chg="add mod">
          <ac:chgData name="Andrew Smith" userId="89c11071-be77-47b6-a90b-b1420bb3d7af" providerId="ADAL" clId="{1B47F1EB-4C69-45D4-A3EB-802B7CCB75EF}" dt="2019-09-03T14:13:24.450" v="84" actId="14100"/>
          <ac:picMkLst>
            <pc:docMk/>
            <pc:sldMk cId="1409397110" sldId="350"/>
            <ac:picMk id="6" creationId="{C8C13E8E-3A9B-4F34-A240-F8998B849843}"/>
          </ac:picMkLst>
        </pc:picChg>
      </pc:sldChg>
      <pc:sldChg chg="addSp delSp modSp">
        <pc:chgData name="Andrew Smith" userId="89c11071-be77-47b6-a90b-b1420bb3d7af" providerId="ADAL" clId="{1B47F1EB-4C69-45D4-A3EB-802B7CCB75EF}" dt="2019-09-02T15:24:22.590" v="79" actId="20577"/>
        <pc:sldMkLst>
          <pc:docMk/>
          <pc:sldMk cId="2500922990" sldId="497"/>
        </pc:sldMkLst>
        <pc:spChg chg="del">
          <ac:chgData name="Andrew Smith" userId="89c11071-be77-47b6-a90b-b1420bb3d7af" providerId="ADAL" clId="{1B47F1EB-4C69-45D4-A3EB-802B7CCB75EF}" dt="2019-09-02T15:12:18.892" v="1" actId="478"/>
          <ac:spMkLst>
            <pc:docMk/>
            <pc:sldMk cId="2500922990" sldId="497"/>
            <ac:spMk id="11" creationId="{31019102-47E8-4624-8930-359E3C388D65}"/>
          </ac:spMkLst>
        </pc:spChg>
        <pc:graphicFrameChg chg="modGraphic">
          <ac:chgData name="Andrew Smith" userId="89c11071-be77-47b6-a90b-b1420bb3d7af" providerId="ADAL" clId="{1B47F1EB-4C69-45D4-A3EB-802B7CCB75EF}" dt="2019-09-02T15:24:22.590" v="79" actId="20577"/>
          <ac:graphicFrameMkLst>
            <pc:docMk/>
            <pc:sldMk cId="2500922990" sldId="497"/>
            <ac:graphicFrameMk id="15" creationId="{064651EA-4A2E-42C6-BA63-DD4D37FBA4BB}"/>
          </ac:graphicFrameMkLst>
        </pc:graphicFrameChg>
        <pc:picChg chg="add mod">
          <ac:chgData name="Andrew Smith" userId="89c11071-be77-47b6-a90b-b1420bb3d7af" providerId="ADAL" clId="{1B47F1EB-4C69-45D4-A3EB-802B7CCB75EF}" dt="2019-09-02T15:14:31.035" v="22" actId="1076"/>
          <ac:picMkLst>
            <pc:docMk/>
            <pc:sldMk cId="2500922990" sldId="497"/>
            <ac:picMk id="3" creationId="{00150412-547C-4669-952E-B5EEC6FF6CEC}"/>
          </ac:picMkLst>
        </pc:picChg>
        <pc:picChg chg="del">
          <ac:chgData name="Andrew Smith" userId="89c11071-be77-47b6-a90b-b1420bb3d7af" providerId="ADAL" clId="{1B47F1EB-4C69-45D4-A3EB-802B7CCB75EF}" dt="2019-09-02T15:12:15.838" v="0" actId="478"/>
          <ac:picMkLst>
            <pc:docMk/>
            <pc:sldMk cId="2500922990" sldId="497"/>
            <ac:picMk id="6" creationId="{1C9E8597-299B-46D2-82ED-313ECED8F5BC}"/>
          </ac:picMkLst>
        </pc:picChg>
      </pc:sldChg>
    </pc:docChg>
  </pc:docChgLst>
  <pc:docChgLst>
    <pc:chgData name="Tim Pogson" userId="def0bc47-5357-486d-91bb-88e922e7a1aa" providerId="ADAL" clId="{6004B377-DA0A-4829-9A44-8C14946DFBF2}"/>
    <pc:docChg chg="undo custSel modSld modNotesMaster modHandout">
      <pc:chgData name="Tim Pogson" userId="def0bc47-5357-486d-91bb-88e922e7a1aa" providerId="ADAL" clId="{6004B377-DA0A-4829-9A44-8C14946DFBF2}" dt="2019-09-03T15:33:08.167" v="435" actId="20577"/>
      <pc:docMkLst>
        <pc:docMk/>
      </pc:docMkLst>
      <pc:sldChg chg="modSp">
        <pc:chgData name="Tim Pogson" userId="def0bc47-5357-486d-91bb-88e922e7a1aa" providerId="ADAL" clId="{6004B377-DA0A-4829-9A44-8C14946DFBF2}" dt="2019-09-03T15:25:49.469" v="325" actId="207"/>
        <pc:sldMkLst>
          <pc:docMk/>
          <pc:sldMk cId="1283489650" sldId="272"/>
        </pc:sldMkLst>
        <pc:graphicFrameChg chg="modGraphic">
          <ac:chgData name="Tim Pogson" userId="def0bc47-5357-486d-91bb-88e922e7a1aa" providerId="ADAL" clId="{6004B377-DA0A-4829-9A44-8C14946DFBF2}" dt="2019-09-03T15:25:49.469" v="325" actId="207"/>
          <ac:graphicFrameMkLst>
            <pc:docMk/>
            <pc:sldMk cId="1283489650" sldId="272"/>
            <ac:graphicFrameMk id="10" creationId="{2F20C4E1-D864-4DB1-8296-16DA2D51C5F9}"/>
          </ac:graphicFrameMkLst>
        </pc:graphicFrameChg>
      </pc:sldChg>
      <pc:sldChg chg="modSp">
        <pc:chgData name="Tim Pogson" userId="def0bc47-5357-486d-91bb-88e922e7a1aa" providerId="ADAL" clId="{6004B377-DA0A-4829-9A44-8C14946DFBF2}" dt="2019-09-03T15:26:05.889" v="326" actId="207"/>
        <pc:sldMkLst>
          <pc:docMk/>
          <pc:sldMk cId="2450341042" sldId="273"/>
        </pc:sldMkLst>
        <pc:graphicFrameChg chg="modGraphic">
          <ac:chgData name="Tim Pogson" userId="def0bc47-5357-486d-91bb-88e922e7a1aa" providerId="ADAL" clId="{6004B377-DA0A-4829-9A44-8C14946DFBF2}" dt="2019-09-03T15:26:05.889" v="326" actId="207"/>
          <ac:graphicFrameMkLst>
            <pc:docMk/>
            <pc:sldMk cId="2450341042" sldId="273"/>
            <ac:graphicFrameMk id="10" creationId="{4D9C350D-E117-4272-BF7D-321C8DE3548E}"/>
          </ac:graphicFrameMkLst>
        </pc:graphicFrameChg>
      </pc:sldChg>
      <pc:sldChg chg="modSp">
        <pc:chgData name="Tim Pogson" userId="def0bc47-5357-486d-91bb-88e922e7a1aa" providerId="ADAL" clId="{6004B377-DA0A-4829-9A44-8C14946DFBF2}" dt="2019-09-03T15:26:40.907" v="329" actId="207"/>
        <pc:sldMkLst>
          <pc:docMk/>
          <pc:sldMk cId="4200212390" sldId="274"/>
        </pc:sldMkLst>
        <pc:graphicFrameChg chg="modGraphic">
          <ac:chgData name="Tim Pogson" userId="def0bc47-5357-486d-91bb-88e922e7a1aa" providerId="ADAL" clId="{6004B377-DA0A-4829-9A44-8C14946DFBF2}" dt="2019-09-03T15:26:40.907" v="329" actId="207"/>
          <ac:graphicFrameMkLst>
            <pc:docMk/>
            <pc:sldMk cId="4200212390" sldId="274"/>
            <ac:graphicFrameMk id="10" creationId="{53D37178-90EF-4EDD-8644-25D8859A312D}"/>
          </ac:graphicFrameMkLst>
        </pc:graphicFrameChg>
      </pc:sldChg>
      <pc:sldChg chg="modSp">
        <pc:chgData name="Tim Pogson" userId="def0bc47-5357-486d-91bb-88e922e7a1aa" providerId="ADAL" clId="{6004B377-DA0A-4829-9A44-8C14946DFBF2}" dt="2019-09-03T15:29:02.872" v="343" actId="207"/>
        <pc:sldMkLst>
          <pc:docMk/>
          <pc:sldMk cId="2853513464" sldId="279"/>
        </pc:sldMkLst>
        <pc:graphicFrameChg chg="modGraphic">
          <ac:chgData name="Tim Pogson" userId="def0bc47-5357-486d-91bb-88e922e7a1aa" providerId="ADAL" clId="{6004B377-DA0A-4829-9A44-8C14946DFBF2}" dt="2019-09-03T15:29:02.872" v="343" actId="207"/>
          <ac:graphicFrameMkLst>
            <pc:docMk/>
            <pc:sldMk cId="2853513464" sldId="279"/>
            <ac:graphicFrameMk id="10" creationId="{0C744086-739B-4110-9939-B59DF674FBF2}"/>
          </ac:graphicFrameMkLst>
        </pc:graphicFrameChg>
      </pc:sldChg>
      <pc:sldChg chg="modSp">
        <pc:chgData name="Tim Pogson" userId="def0bc47-5357-486d-91bb-88e922e7a1aa" providerId="ADAL" clId="{6004B377-DA0A-4829-9A44-8C14946DFBF2}" dt="2019-09-03T15:30:16.991" v="349" actId="207"/>
        <pc:sldMkLst>
          <pc:docMk/>
          <pc:sldMk cId="3206689869" sldId="280"/>
        </pc:sldMkLst>
        <pc:graphicFrameChg chg="modGraphic">
          <ac:chgData name="Tim Pogson" userId="def0bc47-5357-486d-91bb-88e922e7a1aa" providerId="ADAL" clId="{6004B377-DA0A-4829-9A44-8C14946DFBF2}" dt="2019-09-03T15:30:16.991" v="349" actId="207"/>
          <ac:graphicFrameMkLst>
            <pc:docMk/>
            <pc:sldMk cId="3206689869" sldId="280"/>
            <ac:graphicFrameMk id="10" creationId="{D1B9870F-317F-4DCD-8E01-047D7D36C676}"/>
          </ac:graphicFrameMkLst>
        </pc:graphicFrameChg>
      </pc:sldChg>
      <pc:sldChg chg="modSp">
        <pc:chgData name="Tim Pogson" userId="def0bc47-5357-486d-91bb-88e922e7a1aa" providerId="ADAL" clId="{6004B377-DA0A-4829-9A44-8C14946DFBF2}" dt="2019-09-03T15:25:01.030" v="320" actId="207"/>
        <pc:sldMkLst>
          <pc:docMk/>
          <pc:sldMk cId="3959294175" sldId="282"/>
        </pc:sldMkLst>
        <pc:graphicFrameChg chg="modGraphic">
          <ac:chgData name="Tim Pogson" userId="def0bc47-5357-486d-91bb-88e922e7a1aa" providerId="ADAL" clId="{6004B377-DA0A-4829-9A44-8C14946DFBF2}" dt="2019-09-03T15:25:01.030" v="320" actId="207"/>
          <ac:graphicFrameMkLst>
            <pc:docMk/>
            <pc:sldMk cId="3959294175" sldId="282"/>
            <ac:graphicFrameMk id="10" creationId="{3F8B54F0-F13E-47B2-A6BC-412EF9F63306}"/>
          </ac:graphicFrameMkLst>
        </pc:graphicFrameChg>
      </pc:sldChg>
      <pc:sldChg chg="modSp">
        <pc:chgData name="Tim Pogson" userId="def0bc47-5357-486d-91bb-88e922e7a1aa" providerId="ADAL" clId="{6004B377-DA0A-4829-9A44-8C14946DFBF2}" dt="2019-09-03T15:25:14.674" v="321" actId="207"/>
        <pc:sldMkLst>
          <pc:docMk/>
          <pc:sldMk cId="2851351221" sldId="284"/>
        </pc:sldMkLst>
        <pc:graphicFrameChg chg="modGraphic">
          <ac:chgData name="Tim Pogson" userId="def0bc47-5357-486d-91bb-88e922e7a1aa" providerId="ADAL" clId="{6004B377-DA0A-4829-9A44-8C14946DFBF2}" dt="2019-09-03T15:25:14.674" v="321" actId="207"/>
          <ac:graphicFrameMkLst>
            <pc:docMk/>
            <pc:sldMk cId="2851351221" sldId="284"/>
            <ac:graphicFrameMk id="8" creationId="{B76B53BE-BA78-4AAB-BAF9-8ACCDF69B1A4}"/>
          </ac:graphicFrameMkLst>
        </pc:graphicFrameChg>
      </pc:sldChg>
      <pc:sldChg chg="modSp">
        <pc:chgData name="Tim Pogson" userId="def0bc47-5357-486d-91bb-88e922e7a1aa" providerId="ADAL" clId="{6004B377-DA0A-4829-9A44-8C14946DFBF2}" dt="2019-09-03T15:27:06.915" v="332" actId="207"/>
        <pc:sldMkLst>
          <pc:docMk/>
          <pc:sldMk cId="3529136145" sldId="292"/>
        </pc:sldMkLst>
        <pc:graphicFrameChg chg="modGraphic">
          <ac:chgData name="Tim Pogson" userId="def0bc47-5357-486d-91bb-88e922e7a1aa" providerId="ADAL" clId="{6004B377-DA0A-4829-9A44-8C14946DFBF2}" dt="2019-09-03T15:27:06.915" v="332" actId="207"/>
          <ac:graphicFrameMkLst>
            <pc:docMk/>
            <pc:sldMk cId="3529136145" sldId="292"/>
            <ac:graphicFrameMk id="7" creationId="{7EB83B60-BCF9-465D-83D1-34EB6F73DCCF}"/>
          </ac:graphicFrameMkLst>
        </pc:graphicFrameChg>
        <pc:graphicFrameChg chg="modGraphic">
          <ac:chgData name="Tim Pogson" userId="def0bc47-5357-486d-91bb-88e922e7a1aa" providerId="ADAL" clId="{6004B377-DA0A-4829-9A44-8C14946DFBF2}" dt="2019-09-03T15:26:55.092" v="331" actId="207"/>
          <ac:graphicFrameMkLst>
            <pc:docMk/>
            <pc:sldMk cId="3529136145" sldId="292"/>
            <ac:graphicFrameMk id="10" creationId="{4E6383AB-5F24-4292-862B-1DB50311AAF1}"/>
          </ac:graphicFrameMkLst>
        </pc:graphicFrameChg>
      </pc:sldChg>
      <pc:sldChg chg="modSp">
        <pc:chgData name="Tim Pogson" userId="def0bc47-5357-486d-91bb-88e922e7a1aa" providerId="ADAL" clId="{6004B377-DA0A-4829-9A44-8C14946DFBF2}" dt="2019-09-03T15:27:31.526" v="334" actId="207"/>
        <pc:sldMkLst>
          <pc:docMk/>
          <pc:sldMk cId="2632323832" sldId="295"/>
        </pc:sldMkLst>
        <pc:graphicFrameChg chg="modGraphic">
          <ac:chgData name="Tim Pogson" userId="def0bc47-5357-486d-91bb-88e922e7a1aa" providerId="ADAL" clId="{6004B377-DA0A-4829-9A44-8C14946DFBF2}" dt="2019-09-03T15:27:31.526" v="334" actId="207"/>
          <ac:graphicFrameMkLst>
            <pc:docMk/>
            <pc:sldMk cId="2632323832" sldId="295"/>
            <ac:graphicFrameMk id="10" creationId="{5C45F6EA-8E7B-4265-B837-48DB208DA9B7}"/>
          </ac:graphicFrameMkLst>
        </pc:graphicFrameChg>
      </pc:sldChg>
      <pc:sldChg chg="modSp">
        <pc:chgData name="Tim Pogson" userId="def0bc47-5357-486d-91bb-88e922e7a1aa" providerId="ADAL" clId="{6004B377-DA0A-4829-9A44-8C14946DFBF2}" dt="2019-09-03T15:29:54.447" v="347" actId="207"/>
        <pc:sldMkLst>
          <pc:docMk/>
          <pc:sldMk cId="344331023" sldId="299"/>
        </pc:sldMkLst>
        <pc:graphicFrameChg chg="modGraphic">
          <ac:chgData name="Tim Pogson" userId="def0bc47-5357-486d-91bb-88e922e7a1aa" providerId="ADAL" clId="{6004B377-DA0A-4829-9A44-8C14946DFBF2}" dt="2019-09-03T15:29:54.447" v="347" actId="207"/>
          <ac:graphicFrameMkLst>
            <pc:docMk/>
            <pc:sldMk cId="344331023" sldId="299"/>
            <ac:graphicFrameMk id="10" creationId="{08063B0B-3595-48CB-A16C-AB3E88F3BDE1}"/>
          </ac:graphicFrameMkLst>
        </pc:graphicFrameChg>
      </pc:sldChg>
      <pc:sldChg chg="modSp">
        <pc:chgData name="Tim Pogson" userId="def0bc47-5357-486d-91bb-88e922e7a1aa" providerId="ADAL" clId="{6004B377-DA0A-4829-9A44-8C14946DFBF2}" dt="2019-09-03T15:26:23.482" v="328" actId="207"/>
        <pc:sldMkLst>
          <pc:docMk/>
          <pc:sldMk cId="1978996683" sldId="305"/>
        </pc:sldMkLst>
        <pc:graphicFrameChg chg="modGraphic">
          <ac:chgData name="Tim Pogson" userId="def0bc47-5357-486d-91bb-88e922e7a1aa" providerId="ADAL" clId="{6004B377-DA0A-4829-9A44-8C14946DFBF2}" dt="2019-09-03T15:26:17.057" v="327" actId="207"/>
          <ac:graphicFrameMkLst>
            <pc:docMk/>
            <pc:sldMk cId="1978996683" sldId="305"/>
            <ac:graphicFrameMk id="12" creationId="{C4D0A17B-969A-481C-9F38-62E61CB90B0C}"/>
          </ac:graphicFrameMkLst>
        </pc:graphicFrameChg>
        <pc:graphicFrameChg chg="modGraphic">
          <ac:chgData name="Tim Pogson" userId="def0bc47-5357-486d-91bb-88e922e7a1aa" providerId="ADAL" clId="{6004B377-DA0A-4829-9A44-8C14946DFBF2}" dt="2019-09-03T15:26:23.482" v="328" actId="207"/>
          <ac:graphicFrameMkLst>
            <pc:docMk/>
            <pc:sldMk cId="1978996683" sldId="305"/>
            <ac:graphicFrameMk id="13" creationId="{2ADE870D-FB20-4830-BE85-A387AF12002A}"/>
          </ac:graphicFrameMkLst>
        </pc:graphicFrameChg>
      </pc:sldChg>
      <pc:sldChg chg="modSp">
        <pc:chgData name="Tim Pogson" userId="def0bc47-5357-486d-91bb-88e922e7a1aa" providerId="ADAL" clId="{6004B377-DA0A-4829-9A44-8C14946DFBF2}" dt="2019-09-03T15:28:09.217" v="335" actId="207"/>
        <pc:sldMkLst>
          <pc:docMk/>
          <pc:sldMk cId="4196258381" sldId="330"/>
        </pc:sldMkLst>
        <pc:graphicFrameChg chg="modGraphic">
          <ac:chgData name="Tim Pogson" userId="def0bc47-5357-486d-91bb-88e922e7a1aa" providerId="ADAL" clId="{6004B377-DA0A-4829-9A44-8C14946DFBF2}" dt="2019-09-03T15:28:09.217" v="335" actId="207"/>
          <ac:graphicFrameMkLst>
            <pc:docMk/>
            <pc:sldMk cId="4196258381" sldId="330"/>
            <ac:graphicFrameMk id="10" creationId="{FD1F10D5-914F-48E6-A4E7-8287D092ED52}"/>
          </ac:graphicFrameMkLst>
        </pc:graphicFrameChg>
      </pc:sldChg>
      <pc:sldChg chg="modSp">
        <pc:chgData name="Tim Pogson" userId="def0bc47-5357-486d-91bb-88e922e7a1aa" providerId="ADAL" clId="{6004B377-DA0A-4829-9A44-8C14946DFBF2}" dt="2019-09-03T15:28:14.599" v="336" actId="207"/>
        <pc:sldMkLst>
          <pc:docMk/>
          <pc:sldMk cId="1735800928" sldId="331"/>
        </pc:sldMkLst>
        <pc:graphicFrameChg chg="modGraphic">
          <ac:chgData name="Tim Pogson" userId="def0bc47-5357-486d-91bb-88e922e7a1aa" providerId="ADAL" clId="{6004B377-DA0A-4829-9A44-8C14946DFBF2}" dt="2019-09-03T15:28:14.599" v="336" actId="207"/>
          <ac:graphicFrameMkLst>
            <pc:docMk/>
            <pc:sldMk cId="1735800928" sldId="331"/>
            <ac:graphicFrameMk id="8" creationId="{BDB56070-E318-4AB4-8E5A-8F79513855F6}"/>
          </ac:graphicFrameMkLst>
        </pc:graphicFrameChg>
      </pc:sldChg>
      <pc:sldChg chg="modSp">
        <pc:chgData name="Tim Pogson" userId="def0bc47-5357-486d-91bb-88e922e7a1aa" providerId="ADAL" clId="{6004B377-DA0A-4829-9A44-8C14946DFBF2}" dt="2019-09-03T15:28:30.921" v="340" actId="207"/>
        <pc:sldMkLst>
          <pc:docMk/>
          <pc:sldMk cId="972876740" sldId="333"/>
        </pc:sldMkLst>
        <pc:graphicFrameChg chg="modGraphic">
          <ac:chgData name="Tim Pogson" userId="def0bc47-5357-486d-91bb-88e922e7a1aa" providerId="ADAL" clId="{6004B377-DA0A-4829-9A44-8C14946DFBF2}" dt="2019-09-03T15:28:30.921" v="340" actId="207"/>
          <ac:graphicFrameMkLst>
            <pc:docMk/>
            <pc:sldMk cId="972876740" sldId="333"/>
            <ac:graphicFrameMk id="10" creationId="{17827A2C-3FA5-485E-B6C5-65D02CE1C0DC}"/>
          </ac:graphicFrameMkLst>
        </pc:graphicFrameChg>
      </pc:sldChg>
      <pc:sldChg chg="modSp">
        <pc:chgData name="Tim Pogson" userId="def0bc47-5357-486d-91bb-88e922e7a1aa" providerId="ADAL" clId="{6004B377-DA0A-4829-9A44-8C14946DFBF2}" dt="2019-09-03T15:28:24.298" v="339" actId="207"/>
        <pc:sldMkLst>
          <pc:docMk/>
          <pc:sldMk cId="2115224989" sldId="334"/>
        </pc:sldMkLst>
        <pc:graphicFrameChg chg="modGraphic">
          <ac:chgData name="Tim Pogson" userId="def0bc47-5357-486d-91bb-88e922e7a1aa" providerId="ADAL" clId="{6004B377-DA0A-4829-9A44-8C14946DFBF2}" dt="2019-09-03T15:28:24.298" v="339" actId="207"/>
          <ac:graphicFrameMkLst>
            <pc:docMk/>
            <pc:sldMk cId="2115224989" sldId="334"/>
            <ac:graphicFrameMk id="8" creationId="{C0F3D61D-4D8B-4864-AF57-3E0FE0379A25}"/>
          </ac:graphicFrameMkLst>
        </pc:graphicFrameChg>
      </pc:sldChg>
      <pc:sldChg chg="modSp">
        <pc:chgData name="Tim Pogson" userId="def0bc47-5357-486d-91bb-88e922e7a1aa" providerId="ADAL" clId="{6004B377-DA0A-4829-9A44-8C14946DFBF2}" dt="2019-09-03T15:29:39.369" v="346" actId="207"/>
        <pc:sldMkLst>
          <pc:docMk/>
          <pc:sldMk cId="1303905020" sldId="357"/>
        </pc:sldMkLst>
        <pc:graphicFrameChg chg="modGraphic">
          <ac:chgData name="Tim Pogson" userId="def0bc47-5357-486d-91bb-88e922e7a1aa" providerId="ADAL" clId="{6004B377-DA0A-4829-9A44-8C14946DFBF2}" dt="2019-09-03T15:29:39.369" v="346" actId="207"/>
          <ac:graphicFrameMkLst>
            <pc:docMk/>
            <pc:sldMk cId="1303905020" sldId="357"/>
            <ac:graphicFrameMk id="10" creationId="{BE2458A5-0DE0-49A3-BB16-83AD7AF37498}"/>
          </ac:graphicFrameMkLst>
        </pc:graphicFrameChg>
      </pc:sldChg>
      <pc:sldChg chg="modSp">
        <pc:chgData name="Tim Pogson" userId="def0bc47-5357-486d-91bb-88e922e7a1aa" providerId="ADAL" clId="{6004B377-DA0A-4829-9A44-8C14946DFBF2}" dt="2019-09-03T15:30:12.020" v="348" actId="207"/>
        <pc:sldMkLst>
          <pc:docMk/>
          <pc:sldMk cId="2185796630" sldId="362"/>
        </pc:sldMkLst>
        <pc:graphicFrameChg chg="modGraphic">
          <ac:chgData name="Tim Pogson" userId="def0bc47-5357-486d-91bb-88e922e7a1aa" providerId="ADAL" clId="{6004B377-DA0A-4829-9A44-8C14946DFBF2}" dt="2019-09-03T15:30:12.020" v="348" actId="207"/>
          <ac:graphicFrameMkLst>
            <pc:docMk/>
            <pc:sldMk cId="2185796630" sldId="362"/>
            <ac:graphicFrameMk id="10" creationId="{3F01FB70-F57C-454F-ABFF-654DD43109A9}"/>
          </ac:graphicFrameMkLst>
        </pc:graphicFrameChg>
      </pc:sldChg>
      <pc:sldChg chg="addSp modSp">
        <pc:chgData name="Tim Pogson" userId="def0bc47-5357-486d-91bb-88e922e7a1aa" providerId="ADAL" clId="{6004B377-DA0A-4829-9A44-8C14946DFBF2}" dt="2019-09-03T15:05:45.284" v="48" actId="1076"/>
        <pc:sldMkLst>
          <pc:docMk/>
          <pc:sldMk cId="383125985" sldId="375"/>
        </pc:sldMkLst>
        <pc:spChg chg="add mod">
          <ac:chgData name="Tim Pogson" userId="def0bc47-5357-486d-91bb-88e922e7a1aa" providerId="ADAL" clId="{6004B377-DA0A-4829-9A44-8C14946DFBF2}" dt="2019-09-03T15:05:45.284" v="48" actId="1076"/>
          <ac:spMkLst>
            <pc:docMk/>
            <pc:sldMk cId="383125985" sldId="375"/>
            <ac:spMk id="6" creationId="{5EFE12AF-4EA3-43C4-8F5F-38FA0FF0AE99}"/>
          </ac:spMkLst>
        </pc:spChg>
        <pc:spChg chg="add mod">
          <ac:chgData name="Tim Pogson" userId="def0bc47-5357-486d-91bb-88e922e7a1aa" providerId="ADAL" clId="{6004B377-DA0A-4829-9A44-8C14946DFBF2}" dt="2019-09-03T15:05:35.041" v="47" actId="1076"/>
          <ac:spMkLst>
            <pc:docMk/>
            <pc:sldMk cId="383125985" sldId="375"/>
            <ac:spMk id="9" creationId="{704A6D7E-542E-478D-BBF1-082984FAF6D7}"/>
          </ac:spMkLst>
        </pc:spChg>
        <pc:spChg chg="add mod">
          <ac:chgData name="Tim Pogson" userId="def0bc47-5357-486d-91bb-88e922e7a1aa" providerId="ADAL" clId="{6004B377-DA0A-4829-9A44-8C14946DFBF2}" dt="2019-09-03T15:05:29.621" v="46" actId="1076"/>
          <ac:spMkLst>
            <pc:docMk/>
            <pc:sldMk cId="383125985" sldId="375"/>
            <ac:spMk id="10" creationId="{98AFEDA5-74F4-4B5A-AEB4-0A28333DD049}"/>
          </ac:spMkLst>
        </pc:spChg>
        <pc:spChg chg="add mod">
          <ac:chgData name="Tim Pogson" userId="def0bc47-5357-486d-91bb-88e922e7a1aa" providerId="ADAL" clId="{6004B377-DA0A-4829-9A44-8C14946DFBF2}" dt="2019-09-03T15:03:12.152" v="33" actId="1076"/>
          <ac:spMkLst>
            <pc:docMk/>
            <pc:sldMk cId="383125985" sldId="375"/>
            <ac:spMk id="11" creationId="{3E8B0495-FA7F-400B-92ED-9A40764DFF17}"/>
          </ac:spMkLst>
        </pc:spChg>
        <pc:spChg chg="add mod">
          <ac:chgData name="Tim Pogson" userId="def0bc47-5357-486d-91bb-88e922e7a1aa" providerId="ADAL" clId="{6004B377-DA0A-4829-9A44-8C14946DFBF2}" dt="2019-09-03T15:03:20.424" v="34" actId="571"/>
          <ac:spMkLst>
            <pc:docMk/>
            <pc:sldMk cId="383125985" sldId="375"/>
            <ac:spMk id="12" creationId="{903F3401-F6E6-46A6-9F01-FD78D98AF1AF}"/>
          </ac:spMkLst>
        </pc:spChg>
        <pc:spChg chg="add mod">
          <ac:chgData name="Tim Pogson" userId="def0bc47-5357-486d-91bb-88e922e7a1aa" providerId="ADAL" clId="{6004B377-DA0A-4829-9A44-8C14946DFBF2}" dt="2019-09-03T15:04:29.780" v="43" actId="14100"/>
          <ac:spMkLst>
            <pc:docMk/>
            <pc:sldMk cId="383125985" sldId="375"/>
            <ac:spMk id="14" creationId="{030BD33D-E201-4B3E-8647-F547AB4B4EBF}"/>
          </ac:spMkLst>
        </pc:spChg>
        <pc:spChg chg="add mod">
          <ac:chgData name="Tim Pogson" userId="def0bc47-5357-486d-91bb-88e922e7a1aa" providerId="ADAL" clId="{6004B377-DA0A-4829-9A44-8C14946DFBF2}" dt="2019-09-03T15:04:38.356" v="44" actId="571"/>
          <ac:spMkLst>
            <pc:docMk/>
            <pc:sldMk cId="383125985" sldId="375"/>
            <ac:spMk id="18" creationId="{774EB7AC-D863-424A-811B-A424E0D30E1F}"/>
          </ac:spMkLst>
        </pc:spChg>
        <pc:graphicFrameChg chg="modGraphic">
          <ac:chgData name="Tim Pogson" userId="def0bc47-5357-486d-91bb-88e922e7a1aa" providerId="ADAL" clId="{6004B377-DA0A-4829-9A44-8C14946DFBF2}" dt="2019-09-02T15:10:45.710" v="22" actId="20577"/>
          <ac:graphicFrameMkLst>
            <pc:docMk/>
            <pc:sldMk cId="383125985" sldId="375"/>
            <ac:graphicFrameMk id="3" creationId="{5B81DBC5-0598-485D-8D04-2BAF9B8D5FAF}"/>
          </ac:graphicFrameMkLst>
        </pc:graphicFrameChg>
        <pc:cxnChg chg="add mod">
          <ac:chgData name="Tim Pogson" userId="def0bc47-5357-486d-91bb-88e922e7a1aa" providerId="ADAL" clId="{6004B377-DA0A-4829-9A44-8C14946DFBF2}" dt="2019-09-03T15:02:45.583" v="30" actId="1076"/>
          <ac:cxnSpMkLst>
            <pc:docMk/>
            <pc:sldMk cId="383125985" sldId="375"/>
            <ac:cxnSpMk id="7" creationId="{9896629B-FDDA-4A81-B192-31F1466AFE71}"/>
          </ac:cxnSpMkLst>
        </pc:cxnChg>
        <pc:cxnChg chg="add mod">
          <ac:chgData name="Tim Pogson" userId="def0bc47-5357-486d-91bb-88e922e7a1aa" providerId="ADAL" clId="{6004B377-DA0A-4829-9A44-8C14946DFBF2}" dt="2019-09-03T15:04:19.987" v="41" actId="1076"/>
          <ac:cxnSpMkLst>
            <pc:docMk/>
            <pc:sldMk cId="383125985" sldId="375"/>
            <ac:cxnSpMk id="8" creationId="{1487E2F2-7FD8-4CA7-BB2A-45AB16A4D77D}"/>
          </ac:cxnSpMkLst>
        </pc:cxnChg>
        <pc:cxnChg chg="add mod">
          <ac:chgData name="Tim Pogson" userId="def0bc47-5357-486d-91bb-88e922e7a1aa" providerId="ADAL" clId="{6004B377-DA0A-4829-9A44-8C14946DFBF2}" dt="2019-09-03T15:03:30.899" v="35" actId="571"/>
          <ac:cxnSpMkLst>
            <pc:docMk/>
            <pc:sldMk cId="383125985" sldId="375"/>
            <ac:cxnSpMk id="13" creationId="{98067E52-245C-401E-996D-32958FA14CE0}"/>
          </ac:cxnSpMkLst>
        </pc:cxnChg>
        <pc:cxnChg chg="add mod">
          <ac:chgData name="Tim Pogson" userId="def0bc47-5357-486d-91bb-88e922e7a1aa" providerId="ADAL" clId="{6004B377-DA0A-4829-9A44-8C14946DFBF2}" dt="2019-09-03T15:04:01.981" v="38" actId="571"/>
          <ac:cxnSpMkLst>
            <pc:docMk/>
            <pc:sldMk cId="383125985" sldId="375"/>
            <ac:cxnSpMk id="15" creationId="{F8A7207A-41BF-4AB8-B037-662CF7A69E85}"/>
          </ac:cxnSpMkLst>
        </pc:cxnChg>
        <pc:cxnChg chg="add mod">
          <ac:chgData name="Tim Pogson" userId="def0bc47-5357-486d-91bb-88e922e7a1aa" providerId="ADAL" clId="{6004B377-DA0A-4829-9A44-8C14946DFBF2}" dt="2019-09-03T15:04:06.760" v="39" actId="571"/>
          <ac:cxnSpMkLst>
            <pc:docMk/>
            <pc:sldMk cId="383125985" sldId="375"/>
            <ac:cxnSpMk id="16" creationId="{FA94C34D-9E42-4697-BACF-A26432F568BF}"/>
          </ac:cxnSpMkLst>
        </pc:cxnChg>
        <pc:cxnChg chg="add mod">
          <ac:chgData name="Tim Pogson" userId="def0bc47-5357-486d-91bb-88e922e7a1aa" providerId="ADAL" clId="{6004B377-DA0A-4829-9A44-8C14946DFBF2}" dt="2019-09-03T15:04:12.953" v="40" actId="571"/>
          <ac:cxnSpMkLst>
            <pc:docMk/>
            <pc:sldMk cId="383125985" sldId="375"/>
            <ac:cxnSpMk id="17" creationId="{DAA8C5BE-EA94-4359-B836-808CA164DE7A}"/>
          </ac:cxnSpMkLst>
        </pc:cxnChg>
        <pc:cxnChg chg="add mod">
          <ac:chgData name="Tim Pogson" userId="def0bc47-5357-486d-91bb-88e922e7a1aa" providerId="ADAL" clId="{6004B377-DA0A-4829-9A44-8C14946DFBF2}" dt="2019-09-03T15:04:58.066" v="45" actId="571"/>
          <ac:cxnSpMkLst>
            <pc:docMk/>
            <pc:sldMk cId="383125985" sldId="375"/>
            <ac:cxnSpMk id="19" creationId="{F05BC0AC-CADD-4959-B925-85E38363FE6C}"/>
          </ac:cxnSpMkLst>
        </pc:cxnChg>
      </pc:sldChg>
      <pc:sldChg chg="addSp modSp">
        <pc:chgData name="Tim Pogson" userId="def0bc47-5357-486d-91bb-88e922e7a1aa" providerId="ADAL" clId="{6004B377-DA0A-4829-9A44-8C14946DFBF2}" dt="2019-09-03T15:29:17.614" v="344" actId="207"/>
        <pc:sldMkLst>
          <pc:docMk/>
          <pc:sldMk cId="3176729029" sldId="416"/>
        </pc:sldMkLst>
        <pc:spChg chg="add mod">
          <ac:chgData name="Tim Pogson" userId="def0bc47-5357-486d-91bb-88e922e7a1aa" providerId="ADAL" clId="{6004B377-DA0A-4829-9A44-8C14946DFBF2}" dt="2019-09-02T14:48:19.790" v="8" actId="1076"/>
          <ac:spMkLst>
            <pc:docMk/>
            <pc:sldMk cId="3176729029" sldId="416"/>
            <ac:spMk id="8" creationId="{A16349B2-8ECC-4E42-877D-AD78E4F5BD3F}"/>
          </ac:spMkLst>
        </pc:spChg>
        <pc:graphicFrameChg chg="modGraphic">
          <ac:chgData name="Tim Pogson" userId="def0bc47-5357-486d-91bb-88e922e7a1aa" providerId="ADAL" clId="{6004B377-DA0A-4829-9A44-8C14946DFBF2}" dt="2019-09-03T15:29:17.614" v="344" actId="207"/>
          <ac:graphicFrameMkLst>
            <pc:docMk/>
            <pc:sldMk cId="3176729029" sldId="416"/>
            <ac:graphicFrameMk id="12" creationId="{17538A31-79F1-4F62-8786-448740F8C499}"/>
          </ac:graphicFrameMkLst>
        </pc:graphicFrameChg>
        <pc:picChg chg="mod">
          <ac:chgData name="Tim Pogson" userId="def0bc47-5357-486d-91bb-88e922e7a1aa" providerId="ADAL" clId="{6004B377-DA0A-4829-9A44-8C14946DFBF2}" dt="2019-09-02T14:48:03.031" v="5" actId="1076"/>
          <ac:picMkLst>
            <pc:docMk/>
            <pc:sldMk cId="3176729029" sldId="416"/>
            <ac:picMk id="3" creationId="{176CE971-EEFC-47D9-A249-44A3B8E95AA4}"/>
          </ac:picMkLst>
        </pc:picChg>
      </pc:sldChg>
      <pc:sldChg chg="modSp">
        <pc:chgData name="Tim Pogson" userId="def0bc47-5357-486d-91bb-88e922e7a1aa" providerId="ADAL" clId="{6004B377-DA0A-4829-9A44-8C14946DFBF2}" dt="2019-09-03T15:28:41.339" v="341" actId="207"/>
        <pc:sldMkLst>
          <pc:docMk/>
          <pc:sldMk cId="1402195682" sldId="426"/>
        </pc:sldMkLst>
        <pc:graphicFrameChg chg="modGraphic">
          <ac:chgData name="Tim Pogson" userId="def0bc47-5357-486d-91bb-88e922e7a1aa" providerId="ADAL" clId="{6004B377-DA0A-4829-9A44-8C14946DFBF2}" dt="2019-09-03T15:28:41.339" v="341" actId="207"/>
          <ac:graphicFrameMkLst>
            <pc:docMk/>
            <pc:sldMk cId="1402195682" sldId="426"/>
            <ac:graphicFrameMk id="11" creationId="{E7745BD6-E856-4FC9-BD88-9B48E0059554}"/>
          </ac:graphicFrameMkLst>
        </pc:graphicFrameChg>
      </pc:sldChg>
      <pc:sldChg chg="modSp">
        <pc:chgData name="Tim Pogson" userId="def0bc47-5357-486d-91bb-88e922e7a1aa" providerId="ADAL" clId="{6004B377-DA0A-4829-9A44-8C14946DFBF2}" dt="2019-09-03T15:28:47.260" v="342" actId="207"/>
        <pc:sldMkLst>
          <pc:docMk/>
          <pc:sldMk cId="3590237577" sldId="427"/>
        </pc:sldMkLst>
        <pc:graphicFrameChg chg="modGraphic">
          <ac:chgData name="Tim Pogson" userId="def0bc47-5357-486d-91bb-88e922e7a1aa" providerId="ADAL" clId="{6004B377-DA0A-4829-9A44-8C14946DFBF2}" dt="2019-09-03T15:28:47.260" v="342" actId="207"/>
          <ac:graphicFrameMkLst>
            <pc:docMk/>
            <pc:sldMk cId="3590237577" sldId="427"/>
            <ac:graphicFrameMk id="12" creationId="{5D70E7DA-1E94-4C95-9394-AEB9862CDF8F}"/>
          </ac:graphicFrameMkLst>
        </pc:graphicFrameChg>
      </pc:sldChg>
      <pc:sldChg chg="modSp">
        <pc:chgData name="Tim Pogson" userId="def0bc47-5357-486d-91bb-88e922e7a1aa" providerId="ADAL" clId="{6004B377-DA0A-4829-9A44-8C14946DFBF2}" dt="2019-09-03T15:29:26.201" v="345" actId="207"/>
        <pc:sldMkLst>
          <pc:docMk/>
          <pc:sldMk cId="2866729899" sldId="447"/>
        </pc:sldMkLst>
        <pc:graphicFrameChg chg="modGraphic">
          <ac:chgData name="Tim Pogson" userId="def0bc47-5357-486d-91bb-88e922e7a1aa" providerId="ADAL" clId="{6004B377-DA0A-4829-9A44-8C14946DFBF2}" dt="2019-09-03T15:29:26.201" v="345" actId="207"/>
          <ac:graphicFrameMkLst>
            <pc:docMk/>
            <pc:sldMk cId="2866729899" sldId="447"/>
            <ac:graphicFrameMk id="11" creationId="{DD8E3F7D-DE4A-431B-9F20-C14468358BF8}"/>
          </ac:graphicFrameMkLst>
        </pc:graphicFrameChg>
      </pc:sldChg>
      <pc:sldChg chg="modSp">
        <pc:chgData name="Tim Pogson" userId="def0bc47-5357-486d-91bb-88e922e7a1aa" providerId="ADAL" clId="{6004B377-DA0A-4829-9A44-8C14946DFBF2}" dt="2019-09-03T15:25:35.112" v="323" actId="207"/>
        <pc:sldMkLst>
          <pc:docMk/>
          <pc:sldMk cId="3912452055" sldId="455"/>
        </pc:sldMkLst>
        <pc:graphicFrameChg chg="modGraphic">
          <ac:chgData name="Tim Pogson" userId="def0bc47-5357-486d-91bb-88e922e7a1aa" providerId="ADAL" clId="{6004B377-DA0A-4829-9A44-8C14946DFBF2}" dt="2019-09-03T15:25:31.774" v="322" actId="207"/>
          <ac:graphicFrameMkLst>
            <pc:docMk/>
            <pc:sldMk cId="3912452055" sldId="455"/>
            <ac:graphicFrameMk id="12" creationId="{45758976-C947-42AB-9D88-D30332465543}"/>
          </ac:graphicFrameMkLst>
        </pc:graphicFrameChg>
        <pc:graphicFrameChg chg="modGraphic">
          <ac:chgData name="Tim Pogson" userId="def0bc47-5357-486d-91bb-88e922e7a1aa" providerId="ADAL" clId="{6004B377-DA0A-4829-9A44-8C14946DFBF2}" dt="2019-09-03T15:25:35.112" v="323" actId="207"/>
          <ac:graphicFrameMkLst>
            <pc:docMk/>
            <pc:sldMk cId="3912452055" sldId="455"/>
            <ac:graphicFrameMk id="13" creationId="{1F974F8F-CD2F-4C61-96D8-21C2CF7BF91F}"/>
          </ac:graphicFrameMkLst>
        </pc:graphicFrameChg>
      </pc:sldChg>
      <pc:sldChg chg="modSp">
        <pc:chgData name="Tim Pogson" userId="def0bc47-5357-486d-91bb-88e922e7a1aa" providerId="ADAL" clId="{6004B377-DA0A-4829-9A44-8C14946DFBF2}" dt="2019-09-03T15:27:19.049" v="333" actId="207"/>
        <pc:sldMkLst>
          <pc:docMk/>
          <pc:sldMk cId="3188643006" sldId="457"/>
        </pc:sldMkLst>
        <pc:graphicFrameChg chg="modGraphic">
          <ac:chgData name="Tim Pogson" userId="def0bc47-5357-486d-91bb-88e922e7a1aa" providerId="ADAL" clId="{6004B377-DA0A-4829-9A44-8C14946DFBF2}" dt="2019-09-03T15:27:19.049" v="333" actId="207"/>
          <ac:graphicFrameMkLst>
            <pc:docMk/>
            <pc:sldMk cId="3188643006" sldId="457"/>
            <ac:graphicFrameMk id="10" creationId="{6B8AE495-0C2C-4D9B-A16A-5EE804862A11}"/>
          </ac:graphicFrameMkLst>
        </pc:graphicFrameChg>
      </pc:sldChg>
      <pc:sldChg chg="modSp">
        <pc:chgData name="Tim Pogson" userId="def0bc47-5357-486d-91bb-88e922e7a1aa" providerId="ADAL" clId="{6004B377-DA0A-4829-9A44-8C14946DFBF2}" dt="2019-09-03T15:26:47.638" v="330" actId="207"/>
        <pc:sldMkLst>
          <pc:docMk/>
          <pc:sldMk cId="1598722193" sldId="485"/>
        </pc:sldMkLst>
        <pc:graphicFrameChg chg="modGraphic">
          <ac:chgData name="Tim Pogson" userId="def0bc47-5357-486d-91bb-88e922e7a1aa" providerId="ADAL" clId="{6004B377-DA0A-4829-9A44-8C14946DFBF2}" dt="2019-09-03T15:26:47.638" v="330" actId="207"/>
          <ac:graphicFrameMkLst>
            <pc:docMk/>
            <pc:sldMk cId="1598722193" sldId="485"/>
            <ac:graphicFrameMk id="11" creationId="{9BE4B99A-D5B7-4E62-811C-13A158F5BCE0}"/>
          </ac:graphicFrameMkLst>
        </pc:graphicFrameChg>
      </pc:sldChg>
      <pc:sldChg chg="addSp modSp">
        <pc:chgData name="Tim Pogson" userId="def0bc47-5357-486d-91bb-88e922e7a1aa" providerId="ADAL" clId="{6004B377-DA0A-4829-9A44-8C14946DFBF2}" dt="2019-09-03T15:33:08.167" v="435" actId="20577"/>
        <pc:sldMkLst>
          <pc:docMk/>
          <pc:sldMk cId="703033656" sldId="494"/>
        </pc:sldMkLst>
        <pc:spChg chg="add mod">
          <ac:chgData name="Tim Pogson" userId="def0bc47-5357-486d-91bb-88e922e7a1aa" providerId="ADAL" clId="{6004B377-DA0A-4829-9A44-8C14946DFBF2}" dt="2019-09-03T15:23:51.201" v="319" actId="20577"/>
          <ac:spMkLst>
            <pc:docMk/>
            <pc:sldMk cId="703033656" sldId="494"/>
            <ac:spMk id="4" creationId="{ED9D6675-D4C0-4563-87DA-A4846C043FBE}"/>
          </ac:spMkLst>
        </pc:spChg>
        <pc:spChg chg="mod">
          <ac:chgData name="Tim Pogson" userId="def0bc47-5357-486d-91bb-88e922e7a1aa" providerId="ADAL" clId="{6004B377-DA0A-4829-9A44-8C14946DFBF2}" dt="2019-09-03T15:33:08.167" v="435" actId="20577"/>
          <ac:spMkLst>
            <pc:docMk/>
            <pc:sldMk cId="703033656" sldId="494"/>
            <ac:spMk id="5" creationId="{00000000-0000-0000-0000-000000000000}"/>
          </ac:spMkLst>
        </pc:spChg>
      </pc:sldChg>
      <pc:sldChg chg="modSp">
        <pc:chgData name="Tim Pogson" userId="def0bc47-5357-486d-91bb-88e922e7a1aa" providerId="ADAL" clId="{6004B377-DA0A-4829-9A44-8C14946DFBF2}" dt="2019-09-03T15:25:42.433" v="324" actId="207"/>
        <pc:sldMkLst>
          <pc:docMk/>
          <pc:sldMk cId="2500922990" sldId="497"/>
        </pc:sldMkLst>
        <pc:graphicFrameChg chg="modGraphic">
          <ac:chgData name="Tim Pogson" userId="def0bc47-5357-486d-91bb-88e922e7a1aa" providerId="ADAL" clId="{6004B377-DA0A-4829-9A44-8C14946DFBF2}" dt="2019-09-03T15:25:42.433" v="324" actId="207"/>
          <ac:graphicFrameMkLst>
            <pc:docMk/>
            <pc:sldMk cId="2500922990" sldId="497"/>
            <ac:graphicFrameMk id="15" creationId="{064651EA-4A2E-42C6-BA63-DD4D37FBA4BB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housnet.sharepoint.com/benchmarking/Shared%20Documents/Data%20Collection/Data%20collection%202018-19/ARC%20data%20collection%202018-19%20compila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scothousnet.sharepoint.com/benchmarking/Shared%20Documents/Data%20Collection/Data%20collection%202018-19/ARC%20data%20collection%202018-19%20compilatio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Service v VFM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'heatmap scatter'!$AO$1</c:f>
              <c:strCache>
                <c:ptCount val="1"/>
                <c:pt idx="0">
                  <c:v>Rank VFM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hade val="85000"/>
                      <a:satMod val="130000"/>
                    </a:schemeClr>
                  </a:gs>
                  <a:gs pos="34000">
                    <a:schemeClr val="accent1">
                      <a:shade val="87000"/>
                      <a:satMod val="125000"/>
                    </a:schemeClr>
                  </a:gs>
                  <a:gs pos="70000">
                    <a:schemeClr val="accent1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1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</c:marker>
          <c:dPt>
            <c:idx val="0"/>
            <c:marker>
              <c:symbol val="circle"/>
              <c:size val="6"/>
              <c:spPr>
                <a:solidFill>
                  <a:srgbClr val="FF0000"/>
                </a:solidFill>
                <a:ln w="9525" cap="rnd">
                  <a:solidFill>
                    <a:srgbClr val="C00000"/>
                  </a:solidFill>
                  <a:round/>
                </a:ln>
                <a:effectLst>
                  <a:outerShdw blurRad="44450" dist="25400" dir="2700000" algn="br" rotWithShape="0">
                    <a:srgbClr val="000000">
                      <a:alpha val="6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9800000"/>
                  </a:lightRig>
                </a:scene3d>
                <a:sp3d prstMaterial="flat">
                  <a:bevelT w="25400" h="31750"/>
                </a:sp3d>
              </c:spPr>
            </c:marker>
            <c:bubble3D val="0"/>
            <c:spPr>
              <a:ln w="9525" cap="rnd">
                <a:noFill/>
                <a:prstDash val="solid"/>
                <a:round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8DB-470C-8C96-A90CC2806409}"/>
              </c:ext>
            </c:extLst>
          </c:dPt>
          <c:dPt>
            <c:idx val="1"/>
            <c:marker>
              <c:symbol val="circle"/>
              <c:size val="6"/>
              <c:spPr>
                <a:gradFill rotWithShape="1">
                  <a:gsLst>
                    <a:gs pos="0">
                      <a:schemeClr val="accent1">
                        <a:shade val="85000"/>
                        <a:satMod val="130000"/>
                      </a:schemeClr>
                    </a:gs>
                    <a:gs pos="34000">
                      <a:schemeClr val="accent1">
                        <a:shade val="87000"/>
                        <a:satMod val="125000"/>
                      </a:schemeClr>
                    </a:gs>
                    <a:gs pos="70000">
                      <a:schemeClr val="accent1">
                        <a:tint val="100000"/>
                        <a:shade val="90000"/>
                        <a:satMod val="130000"/>
                      </a:schemeClr>
                    </a:gs>
                    <a:gs pos="100000">
                      <a:schemeClr val="accent1">
                        <a:tint val="100000"/>
                        <a:shade val="100000"/>
                        <a:satMod val="110000"/>
                      </a:schemeClr>
                    </a:gs>
                  </a:gsLst>
                  <a:path path="circle">
                    <a:fillToRect l="100000" t="100000" r="100000" b="100000"/>
                  </a:path>
                </a:gradFill>
                <a:ln w="9525" cap="rnd">
                  <a:solidFill>
                    <a:schemeClr val="accent1"/>
                  </a:solidFill>
                  <a:round/>
                </a:ln>
                <a:effectLst>
                  <a:outerShdw blurRad="44450" dist="25400" dir="2700000" algn="br" rotWithShape="0">
                    <a:srgbClr val="000000">
                      <a:alpha val="6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9800000"/>
                  </a:lightRig>
                </a:scene3d>
                <a:sp3d prstMaterial="flat">
                  <a:bevelT w="25400" h="31750"/>
                </a:sp3d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48DB-470C-8C96-A90CC2806409}"/>
              </c:ext>
            </c:extLst>
          </c:dPt>
          <c:dPt>
            <c:idx val="2"/>
            <c:marker>
              <c:symbol val="circle"/>
              <c:size val="6"/>
              <c:spPr>
                <a:gradFill rotWithShape="1">
                  <a:gsLst>
                    <a:gs pos="0">
                      <a:schemeClr val="accent1">
                        <a:shade val="85000"/>
                        <a:satMod val="130000"/>
                      </a:schemeClr>
                    </a:gs>
                    <a:gs pos="34000">
                      <a:schemeClr val="accent1">
                        <a:shade val="87000"/>
                        <a:satMod val="125000"/>
                      </a:schemeClr>
                    </a:gs>
                    <a:gs pos="70000">
                      <a:schemeClr val="accent1">
                        <a:tint val="100000"/>
                        <a:shade val="90000"/>
                        <a:satMod val="130000"/>
                      </a:schemeClr>
                    </a:gs>
                    <a:gs pos="100000">
                      <a:schemeClr val="accent1">
                        <a:tint val="100000"/>
                        <a:shade val="100000"/>
                        <a:satMod val="110000"/>
                      </a:schemeClr>
                    </a:gs>
                  </a:gsLst>
                  <a:path path="circle">
                    <a:fillToRect l="100000" t="100000" r="100000" b="100000"/>
                  </a:path>
                </a:gradFill>
                <a:ln w="9525" cap="rnd">
                  <a:solidFill>
                    <a:schemeClr val="accent1"/>
                  </a:solidFill>
                  <a:round/>
                </a:ln>
                <a:effectLst>
                  <a:outerShdw blurRad="44450" dist="25400" dir="2700000" algn="br" rotWithShape="0">
                    <a:srgbClr val="000000">
                      <a:alpha val="6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9800000"/>
                  </a:lightRig>
                </a:scene3d>
                <a:sp3d prstMaterial="flat">
                  <a:bevelT w="25400" h="31750"/>
                </a:sp3d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48DB-470C-8C96-A90CC2806409}"/>
              </c:ext>
            </c:extLst>
          </c:dPt>
          <c:dPt>
            <c:idx val="3"/>
            <c:marker>
              <c:symbol val="circle"/>
              <c:size val="6"/>
              <c:spPr>
                <a:gradFill rotWithShape="1">
                  <a:gsLst>
                    <a:gs pos="0">
                      <a:schemeClr val="accent1">
                        <a:shade val="85000"/>
                        <a:satMod val="130000"/>
                      </a:schemeClr>
                    </a:gs>
                    <a:gs pos="34000">
                      <a:schemeClr val="accent1">
                        <a:shade val="87000"/>
                        <a:satMod val="125000"/>
                      </a:schemeClr>
                    </a:gs>
                    <a:gs pos="70000">
                      <a:schemeClr val="accent1">
                        <a:tint val="100000"/>
                        <a:shade val="90000"/>
                        <a:satMod val="130000"/>
                      </a:schemeClr>
                    </a:gs>
                    <a:gs pos="100000">
                      <a:schemeClr val="accent1">
                        <a:tint val="100000"/>
                        <a:shade val="100000"/>
                        <a:satMod val="110000"/>
                      </a:schemeClr>
                    </a:gs>
                  </a:gsLst>
                  <a:path path="circle">
                    <a:fillToRect l="100000" t="100000" r="100000" b="100000"/>
                  </a:path>
                </a:gradFill>
                <a:ln w="9525" cap="rnd">
                  <a:solidFill>
                    <a:schemeClr val="accent1"/>
                  </a:solidFill>
                  <a:round/>
                </a:ln>
                <a:effectLst>
                  <a:outerShdw blurRad="44450" dist="25400" dir="2700000" algn="br" rotWithShape="0">
                    <a:srgbClr val="000000">
                      <a:alpha val="6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9800000"/>
                  </a:lightRig>
                </a:scene3d>
                <a:sp3d prstMaterial="flat">
                  <a:bevelT w="25400" h="31750"/>
                </a:sp3d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48DB-470C-8C96-A90CC2806409}"/>
              </c:ext>
            </c:extLst>
          </c:dPt>
          <c:dPt>
            <c:idx val="5"/>
            <c:marker>
              <c:symbol val="circle"/>
              <c:size val="6"/>
              <c:spPr>
                <a:gradFill rotWithShape="1">
                  <a:gsLst>
                    <a:gs pos="0">
                      <a:schemeClr val="accent1">
                        <a:shade val="85000"/>
                        <a:satMod val="130000"/>
                      </a:schemeClr>
                    </a:gs>
                    <a:gs pos="34000">
                      <a:schemeClr val="accent1">
                        <a:shade val="87000"/>
                        <a:satMod val="125000"/>
                      </a:schemeClr>
                    </a:gs>
                    <a:gs pos="70000">
                      <a:schemeClr val="accent1">
                        <a:tint val="100000"/>
                        <a:shade val="90000"/>
                        <a:satMod val="130000"/>
                      </a:schemeClr>
                    </a:gs>
                    <a:gs pos="100000">
                      <a:schemeClr val="accent1">
                        <a:tint val="100000"/>
                        <a:shade val="100000"/>
                        <a:satMod val="110000"/>
                      </a:schemeClr>
                    </a:gs>
                  </a:gsLst>
                  <a:path path="circle">
                    <a:fillToRect l="100000" t="100000" r="100000" b="100000"/>
                  </a:path>
                </a:gradFill>
                <a:ln w="9525" cap="rnd">
                  <a:solidFill>
                    <a:schemeClr val="accent1"/>
                  </a:solidFill>
                  <a:round/>
                </a:ln>
                <a:effectLst>
                  <a:outerShdw blurRad="44450" dist="25400" dir="2700000" algn="br" rotWithShape="0">
                    <a:srgbClr val="000000">
                      <a:alpha val="6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9800000"/>
                  </a:lightRig>
                </a:scene3d>
                <a:sp3d prstMaterial="flat">
                  <a:bevelT w="25400" h="31750"/>
                </a:sp3d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48DB-470C-8C96-A90CC2806409}"/>
              </c:ext>
            </c:extLst>
          </c:dPt>
          <c:dPt>
            <c:idx val="7"/>
            <c:marker>
              <c:symbol val="circle"/>
              <c:size val="6"/>
              <c:spPr>
                <a:gradFill rotWithShape="1">
                  <a:gsLst>
                    <a:gs pos="0">
                      <a:schemeClr val="accent1">
                        <a:shade val="85000"/>
                        <a:satMod val="130000"/>
                      </a:schemeClr>
                    </a:gs>
                    <a:gs pos="34000">
                      <a:schemeClr val="accent1">
                        <a:shade val="87000"/>
                        <a:satMod val="125000"/>
                      </a:schemeClr>
                    </a:gs>
                    <a:gs pos="70000">
                      <a:schemeClr val="accent1">
                        <a:tint val="100000"/>
                        <a:shade val="90000"/>
                        <a:satMod val="130000"/>
                      </a:schemeClr>
                    </a:gs>
                    <a:gs pos="100000">
                      <a:schemeClr val="accent1">
                        <a:tint val="100000"/>
                        <a:shade val="100000"/>
                        <a:satMod val="110000"/>
                      </a:schemeClr>
                    </a:gs>
                  </a:gsLst>
                  <a:path path="circle">
                    <a:fillToRect l="100000" t="100000" r="100000" b="100000"/>
                  </a:path>
                </a:gradFill>
                <a:ln w="9525" cap="rnd">
                  <a:solidFill>
                    <a:schemeClr val="accent1"/>
                  </a:solidFill>
                  <a:round/>
                </a:ln>
                <a:effectLst>
                  <a:outerShdw blurRad="44450" dist="25400" dir="2700000" algn="br" rotWithShape="0">
                    <a:srgbClr val="000000">
                      <a:alpha val="6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9800000"/>
                  </a:lightRig>
                </a:scene3d>
                <a:sp3d prstMaterial="flat">
                  <a:bevelT w="25400" h="31750"/>
                </a:sp3d>
              </c:spPr>
            </c:marker>
            <c:bubble3D val="0"/>
            <c:spPr>
              <a:ln w="25400" cap="rnd">
                <a:noFill/>
                <a:round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48DB-470C-8C96-A90CC2806409}"/>
              </c:ext>
            </c:extLst>
          </c:dPt>
          <c:dPt>
            <c:idx val="10"/>
            <c:marker>
              <c:symbol val="circle"/>
              <c:size val="6"/>
              <c:spPr>
                <a:gradFill rotWithShape="1">
                  <a:gsLst>
                    <a:gs pos="0">
                      <a:schemeClr val="accent1">
                        <a:shade val="85000"/>
                        <a:satMod val="130000"/>
                      </a:schemeClr>
                    </a:gs>
                    <a:gs pos="34000">
                      <a:schemeClr val="accent1">
                        <a:shade val="87000"/>
                        <a:satMod val="125000"/>
                      </a:schemeClr>
                    </a:gs>
                    <a:gs pos="70000">
                      <a:schemeClr val="accent1">
                        <a:tint val="100000"/>
                        <a:shade val="90000"/>
                        <a:satMod val="130000"/>
                      </a:schemeClr>
                    </a:gs>
                    <a:gs pos="100000">
                      <a:schemeClr val="accent1">
                        <a:tint val="100000"/>
                        <a:shade val="100000"/>
                        <a:satMod val="110000"/>
                      </a:schemeClr>
                    </a:gs>
                  </a:gsLst>
                  <a:path path="circle">
                    <a:fillToRect l="100000" t="100000" r="100000" b="100000"/>
                  </a:path>
                </a:gradFill>
                <a:ln w="9525" cap="rnd">
                  <a:solidFill>
                    <a:schemeClr val="accent1"/>
                  </a:solidFill>
                  <a:round/>
                </a:ln>
                <a:effectLst>
                  <a:outerShdw blurRad="44450" dist="25400" dir="2700000" algn="br" rotWithShape="0">
                    <a:srgbClr val="000000">
                      <a:alpha val="6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9800000"/>
                  </a:lightRig>
                </a:scene3d>
                <a:sp3d prstMaterial="flat">
                  <a:bevelT w="25400" h="31750"/>
                </a:sp3d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48DB-470C-8C96-A90CC2806409}"/>
              </c:ext>
            </c:extLst>
          </c:dPt>
          <c:dPt>
            <c:idx val="11"/>
            <c:marker>
              <c:symbol val="circle"/>
              <c:size val="6"/>
              <c:spPr>
                <a:gradFill rotWithShape="1">
                  <a:gsLst>
                    <a:gs pos="0">
                      <a:schemeClr val="accent1">
                        <a:shade val="85000"/>
                        <a:satMod val="130000"/>
                      </a:schemeClr>
                    </a:gs>
                    <a:gs pos="34000">
                      <a:schemeClr val="accent1">
                        <a:shade val="87000"/>
                        <a:satMod val="125000"/>
                      </a:schemeClr>
                    </a:gs>
                    <a:gs pos="70000">
                      <a:schemeClr val="accent1">
                        <a:tint val="100000"/>
                        <a:shade val="90000"/>
                        <a:satMod val="130000"/>
                      </a:schemeClr>
                    </a:gs>
                    <a:gs pos="100000">
                      <a:schemeClr val="accent1">
                        <a:tint val="100000"/>
                        <a:shade val="100000"/>
                        <a:satMod val="110000"/>
                      </a:schemeClr>
                    </a:gs>
                  </a:gsLst>
                  <a:path path="circle">
                    <a:fillToRect l="100000" t="100000" r="100000" b="100000"/>
                  </a:path>
                </a:gradFill>
                <a:ln w="9525" cap="rnd">
                  <a:solidFill>
                    <a:schemeClr val="accent1"/>
                  </a:solidFill>
                  <a:round/>
                </a:ln>
                <a:effectLst>
                  <a:outerShdw blurRad="44450" dist="25400" dir="2700000" algn="br" rotWithShape="0">
                    <a:srgbClr val="000000">
                      <a:alpha val="6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9800000"/>
                  </a:lightRig>
                </a:scene3d>
                <a:sp3d prstMaterial="flat">
                  <a:bevelT w="25400" h="31750"/>
                </a:sp3d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48DB-470C-8C96-A90CC2806409}"/>
              </c:ext>
            </c:extLst>
          </c:dPt>
          <c:dPt>
            <c:idx val="15"/>
            <c:marker>
              <c:symbol val="circle"/>
              <c:size val="6"/>
              <c:spPr>
                <a:gradFill rotWithShape="1">
                  <a:gsLst>
                    <a:gs pos="0">
                      <a:schemeClr val="accent1">
                        <a:shade val="85000"/>
                        <a:satMod val="130000"/>
                      </a:schemeClr>
                    </a:gs>
                    <a:gs pos="34000">
                      <a:schemeClr val="accent1">
                        <a:shade val="87000"/>
                        <a:satMod val="125000"/>
                      </a:schemeClr>
                    </a:gs>
                    <a:gs pos="70000">
                      <a:schemeClr val="accent1">
                        <a:tint val="100000"/>
                        <a:shade val="90000"/>
                        <a:satMod val="130000"/>
                      </a:schemeClr>
                    </a:gs>
                    <a:gs pos="100000">
                      <a:schemeClr val="accent1">
                        <a:tint val="100000"/>
                        <a:shade val="100000"/>
                        <a:satMod val="110000"/>
                      </a:schemeClr>
                    </a:gs>
                  </a:gsLst>
                  <a:path path="circle">
                    <a:fillToRect l="100000" t="100000" r="100000" b="100000"/>
                  </a:path>
                </a:gradFill>
                <a:ln w="9525" cap="rnd">
                  <a:solidFill>
                    <a:schemeClr val="accent1"/>
                  </a:solidFill>
                  <a:round/>
                </a:ln>
                <a:effectLst>
                  <a:outerShdw blurRad="44450" dist="25400" dir="2700000" algn="br" rotWithShape="0">
                    <a:srgbClr val="000000">
                      <a:alpha val="6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9800000"/>
                  </a:lightRig>
                </a:scene3d>
                <a:sp3d prstMaterial="flat">
                  <a:bevelT w="25400" h="31750"/>
                </a:sp3d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4A2A-4706-A846-0105CCDB2A49}"/>
              </c:ext>
            </c:extLst>
          </c:dPt>
          <c:dPt>
            <c:idx val="17"/>
            <c:marker>
              <c:symbol val="circle"/>
              <c:size val="7"/>
              <c:spPr>
                <a:gradFill rotWithShape="1">
                  <a:gsLst>
                    <a:gs pos="0">
                      <a:schemeClr val="accent1">
                        <a:shade val="85000"/>
                        <a:satMod val="130000"/>
                      </a:schemeClr>
                    </a:gs>
                    <a:gs pos="34000">
                      <a:schemeClr val="accent1">
                        <a:shade val="87000"/>
                        <a:satMod val="125000"/>
                      </a:schemeClr>
                    </a:gs>
                    <a:gs pos="70000">
                      <a:schemeClr val="accent1">
                        <a:tint val="100000"/>
                        <a:shade val="90000"/>
                        <a:satMod val="130000"/>
                      </a:schemeClr>
                    </a:gs>
                    <a:gs pos="100000">
                      <a:schemeClr val="accent1">
                        <a:tint val="100000"/>
                        <a:shade val="100000"/>
                        <a:satMod val="110000"/>
                      </a:schemeClr>
                    </a:gs>
                  </a:gsLst>
                  <a:path path="circle">
                    <a:fillToRect l="100000" t="100000" r="100000" b="100000"/>
                  </a:path>
                </a:gradFill>
                <a:ln w="9525" cap="rnd">
                  <a:solidFill>
                    <a:schemeClr val="accent1"/>
                  </a:solidFill>
                  <a:round/>
                </a:ln>
                <a:effectLst>
                  <a:outerShdw blurRad="44450" dist="25400" dir="2700000" algn="br" rotWithShape="0">
                    <a:srgbClr val="000000">
                      <a:alpha val="6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9800000"/>
                  </a:lightRig>
                </a:scene3d>
                <a:sp3d prstMaterial="flat">
                  <a:bevelT w="25400" h="31750"/>
                </a:sp3d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48DB-470C-8C96-A90CC2806409}"/>
              </c:ext>
            </c:extLst>
          </c:dPt>
          <c:dPt>
            <c:idx val="24"/>
            <c:marker>
              <c:symbol val="circle"/>
              <c:size val="6"/>
              <c:spPr>
                <a:gradFill rotWithShape="1">
                  <a:gsLst>
                    <a:gs pos="0">
                      <a:schemeClr val="accent1">
                        <a:shade val="85000"/>
                        <a:satMod val="130000"/>
                      </a:schemeClr>
                    </a:gs>
                    <a:gs pos="34000">
                      <a:schemeClr val="accent1">
                        <a:shade val="87000"/>
                        <a:satMod val="125000"/>
                      </a:schemeClr>
                    </a:gs>
                    <a:gs pos="70000">
                      <a:schemeClr val="accent1">
                        <a:tint val="100000"/>
                        <a:shade val="90000"/>
                        <a:satMod val="130000"/>
                      </a:schemeClr>
                    </a:gs>
                    <a:gs pos="100000">
                      <a:schemeClr val="accent1">
                        <a:tint val="100000"/>
                        <a:shade val="100000"/>
                        <a:satMod val="110000"/>
                      </a:schemeClr>
                    </a:gs>
                  </a:gsLst>
                  <a:path path="circle">
                    <a:fillToRect l="100000" t="100000" r="100000" b="100000"/>
                  </a:path>
                </a:gradFill>
                <a:ln w="9525" cap="rnd">
                  <a:solidFill>
                    <a:schemeClr val="accent1"/>
                  </a:solidFill>
                  <a:round/>
                </a:ln>
                <a:effectLst>
                  <a:outerShdw blurRad="44450" dist="25400" dir="2700000" algn="br" rotWithShape="0">
                    <a:srgbClr val="000000">
                      <a:alpha val="6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9800000"/>
                  </a:lightRig>
                </a:scene3d>
                <a:sp3d prstMaterial="flat">
                  <a:bevelT w="25400" h="31750"/>
                </a:sp3d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48DB-470C-8C96-A90CC2806409}"/>
              </c:ext>
            </c:extLst>
          </c:dPt>
          <c:dPt>
            <c:idx val="54"/>
            <c:marker>
              <c:symbol val="circle"/>
              <c:size val="6"/>
              <c:spPr>
                <a:gradFill rotWithShape="1">
                  <a:gsLst>
                    <a:gs pos="0">
                      <a:schemeClr val="accent1">
                        <a:shade val="85000"/>
                        <a:satMod val="130000"/>
                      </a:schemeClr>
                    </a:gs>
                    <a:gs pos="34000">
                      <a:schemeClr val="accent1">
                        <a:shade val="87000"/>
                        <a:satMod val="125000"/>
                      </a:schemeClr>
                    </a:gs>
                    <a:gs pos="70000">
                      <a:schemeClr val="accent1">
                        <a:tint val="100000"/>
                        <a:shade val="90000"/>
                        <a:satMod val="130000"/>
                      </a:schemeClr>
                    </a:gs>
                    <a:gs pos="100000">
                      <a:schemeClr val="accent1">
                        <a:tint val="100000"/>
                        <a:shade val="100000"/>
                        <a:satMod val="110000"/>
                      </a:schemeClr>
                    </a:gs>
                  </a:gsLst>
                  <a:path path="circle">
                    <a:fillToRect l="100000" t="100000" r="100000" b="100000"/>
                  </a:path>
                </a:gradFill>
                <a:ln w="9525" cap="rnd">
                  <a:solidFill>
                    <a:schemeClr val="accent1"/>
                  </a:solidFill>
                  <a:round/>
                </a:ln>
                <a:effectLst>
                  <a:outerShdw blurRad="44450" dist="25400" dir="2700000" algn="br" rotWithShape="0">
                    <a:srgbClr val="000000">
                      <a:alpha val="6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9800000"/>
                  </a:lightRig>
                </a:scene3d>
                <a:sp3d prstMaterial="flat">
                  <a:bevelT w="25400" h="31750"/>
                </a:sp3d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48DB-470C-8C96-A90CC2806409}"/>
              </c:ext>
            </c:extLst>
          </c:dPt>
          <c:dPt>
            <c:idx val="159"/>
            <c:marker>
              <c:symbol val="circle"/>
              <c:size val="6"/>
              <c:spPr>
                <a:gradFill rotWithShape="1">
                  <a:gsLst>
                    <a:gs pos="0">
                      <a:schemeClr val="accent1">
                        <a:shade val="85000"/>
                        <a:satMod val="130000"/>
                      </a:schemeClr>
                    </a:gs>
                    <a:gs pos="34000">
                      <a:schemeClr val="accent1">
                        <a:shade val="87000"/>
                        <a:satMod val="125000"/>
                      </a:schemeClr>
                    </a:gs>
                    <a:gs pos="70000">
                      <a:schemeClr val="accent1">
                        <a:tint val="100000"/>
                        <a:shade val="90000"/>
                        <a:satMod val="130000"/>
                      </a:schemeClr>
                    </a:gs>
                    <a:gs pos="100000">
                      <a:schemeClr val="accent1">
                        <a:tint val="100000"/>
                        <a:shade val="100000"/>
                        <a:satMod val="110000"/>
                      </a:schemeClr>
                    </a:gs>
                  </a:gsLst>
                  <a:path path="circle">
                    <a:fillToRect l="100000" t="100000" r="100000" b="100000"/>
                  </a:path>
                </a:gradFill>
                <a:ln w="9525" cap="rnd">
                  <a:solidFill>
                    <a:schemeClr val="accent1"/>
                  </a:solidFill>
                  <a:round/>
                </a:ln>
                <a:effectLst>
                  <a:outerShdw blurRad="44450" dist="25400" dir="2700000" algn="br" rotWithShape="0">
                    <a:srgbClr val="000000">
                      <a:alpha val="6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9800000"/>
                  </a:lightRig>
                </a:scene3d>
                <a:sp3d prstMaterial="flat">
                  <a:bevelT w="25400" h="31750"/>
                </a:sp3d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48DB-470C-8C96-A90CC2806409}"/>
              </c:ext>
            </c:extLst>
          </c:dPt>
          <c:dPt>
            <c:idx val="174"/>
            <c:marker>
              <c:symbol val="circle"/>
              <c:size val="6"/>
              <c:spPr>
                <a:gradFill rotWithShape="1">
                  <a:gsLst>
                    <a:gs pos="0">
                      <a:schemeClr val="accent1">
                        <a:shade val="85000"/>
                        <a:satMod val="130000"/>
                      </a:schemeClr>
                    </a:gs>
                    <a:gs pos="34000">
                      <a:schemeClr val="accent1">
                        <a:shade val="87000"/>
                        <a:satMod val="125000"/>
                      </a:schemeClr>
                    </a:gs>
                    <a:gs pos="70000">
                      <a:schemeClr val="accent1">
                        <a:tint val="100000"/>
                        <a:shade val="90000"/>
                        <a:satMod val="130000"/>
                      </a:schemeClr>
                    </a:gs>
                    <a:gs pos="100000">
                      <a:schemeClr val="accent1">
                        <a:tint val="100000"/>
                        <a:shade val="100000"/>
                        <a:satMod val="110000"/>
                      </a:schemeClr>
                    </a:gs>
                  </a:gsLst>
                  <a:path path="circle">
                    <a:fillToRect l="100000" t="100000" r="100000" b="100000"/>
                  </a:path>
                </a:gradFill>
                <a:ln w="9525" cap="rnd">
                  <a:solidFill>
                    <a:schemeClr val="accent1"/>
                  </a:solidFill>
                  <a:round/>
                </a:ln>
                <a:effectLst>
                  <a:outerShdw blurRad="44450" dist="25400" dir="2700000" algn="br" rotWithShape="0">
                    <a:srgbClr val="000000">
                      <a:alpha val="6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9800000"/>
                  </a:lightRig>
                </a:scene3d>
                <a:sp3d prstMaterial="flat">
                  <a:bevelT w="25400" h="31750"/>
                </a:sp3d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48DB-470C-8C96-A90CC2806409}"/>
              </c:ext>
            </c:extLst>
          </c:dPt>
          <c:xVal>
            <c:numRef>
              <c:f>'heatmap scatter'!$AN$2:$AN$188</c:f>
              <c:numCache>
                <c:formatCode>0</c:formatCode>
                <c:ptCount val="9"/>
                <c:pt idx="0">
                  <c:v>95.726495726495727</c:v>
                </c:pt>
                <c:pt idx="1">
                  <c:v>94.871794871794876</c:v>
                </c:pt>
                <c:pt idx="2">
                  <c:v>82.051282051282058</c:v>
                </c:pt>
                <c:pt idx="3">
                  <c:v>88.034188034188034</c:v>
                </c:pt>
                <c:pt idx="4">
                  <c:v>65.811965811965806</c:v>
                </c:pt>
                <c:pt idx="5">
                  <c:v>76.92307692307692</c:v>
                </c:pt>
                <c:pt idx="6">
                  <c:v>94.017094017094024</c:v>
                </c:pt>
                <c:pt idx="7">
                  <c:v>58.119658119658119</c:v>
                </c:pt>
                <c:pt idx="8">
                  <c:v>85.470085470085465</c:v>
                </c:pt>
              </c:numCache>
            </c:numRef>
          </c:xVal>
          <c:yVal>
            <c:numRef>
              <c:f>'heatmap scatter'!$AO$2:$AO$188</c:f>
              <c:numCache>
                <c:formatCode>0</c:formatCode>
                <c:ptCount val="9"/>
                <c:pt idx="0">
                  <c:v>91.452991452991455</c:v>
                </c:pt>
                <c:pt idx="1">
                  <c:v>92.307692307692307</c:v>
                </c:pt>
                <c:pt idx="2">
                  <c:v>69.230769230769226</c:v>
                </c:pt>
                <c:pt idx="3">
                  <c:v>89.743589743589737</c:v>
                </c:pt>
                <c:pt idx="4">
                  <c:v>75.213675213675216</c:v>
                </c:pt>
                <c:pt idx="5">
                  <c:v>95.726495726495727</c:v>
                </c:pt>
                <c:pt idx="6">
                  <c:v>94.017094017094024</c:v>
                </c:pt>
                <c:pt idx="7">
                  <c:v>54.700854700854698</c:v>
                </c:pt>
                <c:pt idx="8">
                  <c:v>83.760683760683762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48DB-470C-8C96-A90CC28064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4597760"/>
        <c:axId val="144599680"/>
      </c:scatterChart>
      <c:valAx>
        <c:axId val="144597760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Service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599680"/>
        <c:crosses val="autoZero"/>
        <c:crossBetween val="midCat"/>
      </c:valAx>
      <c:valAx>
        <c:axId val="14459968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VFM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5977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Service v VFM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'heatmap scatter'!$AO$1</c:f>
              <c:strCache>
                <c:ptCount val="1"/>
                <c:pt idx="0">
                  <c:v>Rank VFM</c:v>
                </c:pt>
              </c:strCache>
            </c:strRef>
          </c:tx>
          <c:spPr>
            <a:ln w="25400" cap="rnd">
              <a:noFill/>
              <a:round/>
            </a:ln>
            <a:effectLst>
              <a:outerShdw blurRad="44450" dist="25400" dir="2700000" algn="br" rotWithShape="0">
                <a:srgbClr val="000000">
                  <a:alpha val="60000"/>
                </a:srgbClr>
              </a:outerShdw>
            </a:effectLst>
          </c:spPr>
          <c:marker>
            <c:symbol val="circle"/>
            <c:size val="6"/>
            <c:spPr>
              <a:gradFill rotWithShape="1">
                <a:gsLst>
                  <a:gs pos="0">
                    <a:schemeClr val="accent1">
                      <a:shade val="85000"/>
                      <a:satMod val="130000"/>
                    </a:schemeClr>
                  </a:gs>
                  <a:gs pos="34000">
                    <a:schemeClr val="accent1">
                      <a:shade val="87000"/>
                      <a:satMod val="125000"/>
                    </a:schemeClr>
                  </a:gs>
                  <a:gs pos="70000">
                    <a:schemeClr val="accent1">
                      <a:tint val="100000"/>
                      <a:shade val="90000"/>
                      <a:satMod val="130000"/>
                    </a:schemeClr>
                  </a:gs>
                  <a:gs pos="100000">
                    <a:schemeClr val="accent1">
                      <a:tint val="100000"/>
                      <a:shade val="100000"/>
                      <a:satMod val="11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 w="9525" cap="rnd">
                <a:solidFill>
                  <a:schemeClr val="accent1"/>
                </a:solidFill>
                <a:round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</c:marker>
          <c:dPt>
            <c:idx val="0"/>
            <c:marker>
              <c:symbol val="circle"/>
              <c:size val="6"/>
              <c:spPr>
                <a:gradFill rotWithShape="1">
                  <a:gsLst>
                    <a:gs pos="0">
                      <a:schemeClr val="accent1">
                        <a:shade val="85000"/>
                        <a:satMod val="130000"/>
                      </a:schemeClr>
                    </a:gs>
                    <a:gs pos="34000">
                      <a:schemeClr val="accent1">
                        <a:shade val="87000"/>
                        <a:satMod val="125000"/>
                      </a:schemeClr>
                    </a:gs>
                    <a:gs pos="70000">
                      <a:schemeClr val="accent1">
                        <a:tint val="100000"/>
                        <a:shade val="90000"/>
                        <a:satMod val="130000"/>
                      </a:schemeClr>
                    </a:gs>
                    <a:gs pos="100000">
                      <a:schemeClr val="accent1">
                        <a:tint val="100000"/>
                        <a:shade val="100000"/>
                        <a:satMod val="110000"/>
                      </a:schemeClr>
                    </a:gs>
                  </a:gsLst>
                  <a:path path="circle">
                    <a:fillToRect l="100000" t="100000" r="100000" b="100000"/>
                  </a:path>
                </a:gradFill>
                <a:ln w="9525" cap="rnd">
                  <a:solidFill>
                    <a:schemeClr val="accent1"/>
                  </a:solidFill>
                  <a:round/>
                </a:ln>
                <a:effectLst>
                  <a:outerShdw blurRad="44450" dist="25400" dir="2700000" algn="br" rotWithShape="0">
                    <a:srgbClr val="000000">
                      <a:alpha val="6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9800000"/>
                  </a:lightRig>
                </a:scene3d>
                <a:sp3d prstMaterial="flat">
                  <a:bevelT w="25400" h="31750"/>
                </a:sp3d>
              </c:spPr>
            </c:marker>
            <c:bubble3D val="0"/>
            <c:spPr>
              <a:ln w="9525" cap="rnd">
                <a:solidFill>
                  <a:srgbClr val="0070C0"/>
                </a:solidFill>
                <a:prstDash val="solid"/>
                <a:round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8DB-470C-8C96-A90CC2806409}"/>
              </c:ext>
            </c:extLst>
          </c:dPt>
          <c:dPt>
            <c:idx val="1"/>
            <c:marker>
              <c:symbol val="circle"/>
              <c:size val="6"/>
              <c:spPr>
                <a:solidFill>
                  <a:schemeClr val="accent1"/>
                </a:solidFill>
                <a:ln w="9525" cap="rnd">
                  <a:solidFill>
                    <a:schemeClr val="accent1"/>
                  </a:solidFill>
                  <a:round/>
                </a:ln>
                <a:effectLst>
                  <a:outerShdw blurRad="44450" dist="25400" dir="2700000" algn="br" rotWithShape="0">
                    <a:srgbClr val="000000">
                      <a:alpha val="6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9800000"/>
                  </a:lightRig>
                </a:scene3d>
                <a:sp3d prstMaterial="flat">
                  <a:bevelT w="25400" h="31750"/>
                </a:sp3d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48DB-470C-8C96-A90CC2806409}"/>
              </c:ext>
            </c:extLst>
          </c:dPt>
          <c:dPt>
            <c:idx val="2"/>
            <c:marker>
              <c:symbol val="circle"/>
              <c:size val="6"/>
              <c:spPr>
                <a:gradFill rotWithShape="1">
                  <a:gsLst>
                    <a:gs pos="0">
                      <a:schemeClr val="accent1">
                        <a:shade val="85000"/>
                        <a:satMod val="130000"/>
                      </a:schemeClr>
                    </a:gs>
                    <a:gs pos="34000">
                      <a:schemeClr val="accent1">
                        <a:shade val="87000"/>
                        <a:satMod val="125000"/>
                      </a:schemeClr>
                    </a:gs>
                    <a:gs pos="70000">
                      <a:schemeClr val="accent1">
                        <a:tint val="100000"/>
                        <a:shade val="90000"/>
                        <a:satMod val="130000"/>
                      </a:schemeClr>
                    </a:gs>
                    <a:gs pos="100000">
                      <a:schemeClr val="accent1">
                        <a:tint val="100000"/>
                        <a:shade val="100000"/>
                        <a:satMod val="110000"/>
                      </a:schemeClr>
                    </a:gs>
                  </a:gsLst>
                  <a:path path="circle">
                    <a:fillToRect l="100000" t="100000" r="100000" b="100000"/>
                  </a:path>
                </a:gradFill>
                <a:ln w="9525" cap="rnd">
                  <a:solidFill>
                    <a:schemeClr val="accent1"/>
                  </a:solidFill>
                  <a:round/>
                </a:ln>
                <a:effectLst>
                  <a:outerShdw blurRad="44450" dist="25400" dir="2700000" algn="br" rotWithShape="0">
                    <a:srgbClr val="000000">
                      <a:alpha val="6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9800000"/>
                  </a:lightRig>
                </a:scene3d>
                <a:sp3d prstMaterial="flat">
                  <a:bevelT w="25400" h="31750"/>
                </a:sp3d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48DB-470C-8C96-A90CC2806409}"/>
              </c:ext>
            </c:extLst>
          </c:dPt>
          <c:dPt>
            <c:idx val="3"/>
            <c:marker>
              <c:symbol val="circle"/>
              <c:size val="6"/>
              <c:spPr>
                <a:gradFill rotWithShape="1">
                  <a:gsLst>
                    <a:gs pos="0">
                      <a:schemeClr val="accent1">
                        <a:shade val="85000"/>
                        <a:satMod val="130000"/>
                      </a:schemeClr>
                    </a:gs>
                    <a:gs pos="34000">
                      <a:schemeClr val="accent1">
                        <a:shade val="87000"/>
                        <a:satMod val="125000"/>
                      </a:schemeClr>
                    </a:gs>
                    <a:gs pos="70000">
                      <a:schemeClr val="accent1">
                        <a:tint val="100000"/>
                        <a:shade val="90000"/>
                        <a:satMod val="130000"/>
                      </a:schemeClr>
                    </a:gs>
                    <a:gs pos="100000">
                      <a:schemeClr val="accent1">
                        <a:tint val="100000"/>
                        <a:shade val="100000"/>
                        <a:satMod val="110000"/>
                      </a:schemeClr>
                    </a:gs>
                  </a:gsLst>
                  <a:path path="circle">
                    <a:fillToRect l="100000" t="100000" r="100000" b="100000"/>
                  </a:path>
                </a:gradFill>
                <a:ln w="9525" cap="rnd">
                  <a:solidFill>
                    <a:schemeClr val="accent1"/>
                  </a:solidFill>
                  <a:round/>
                </a:ln>
                <a:effectLst>
                  <a:outerShdw blurRad="44450" dist="25400" dir="2700000" algn="br" rotWithShape="0">
                    <a:srgbClr val="000000">
                      <a:alpha val="6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9800000"/>
                  </a:lightRig>
                </a:scene3d>
                <a:sp3d prstMaterial="flat">
                  <a:bevelT w="25400" h="31750"/>
                </a:sp3d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48DB-470C-8C96-A90CC2806409}"/>
              </c:ext>
            </c:extLst>
          </c:dPt>
          <c:dPt>
            <c:idx val="5"/>
            <c:marker>
              <c:symbol val="circle"/>
              <c:size val="6"/>
              <c:spPr>
                <a:gradFill rotWithShape="1">
                  <a:gsLst>
                    <a:gs pos="0">
                      <a:schemeClr val="accent1">
                        <a:shade val="85000"/>
                        <a:satMod val="130000"/>
                      </a:schemeClr>
                    </a:gs>
                    <a:gs pos="34000">
                      <a:schemeClr val="accent1">
                        <a:shade val="87000"/>
                        <a:satMod val="125000"/>
                      </a:schemeClr>
                    </a:gs>
                    <a:gs pos="70000">
                      <a:schemeClr val="accent1">
                        <a:tint val="100000"/>
                        <a:shade val="90000"/>
                        <a:satMod val="130000"/>
                      </a:schemeClr>
                    </a:gs>
                    <a:gs pos="100000">
                      <a:schemeClr val="accent1">
                        <a:tint val="100000"/>
                        <a:shade val="100000"/>
                        <a:satMod val="110000"/>
                      </a:schemeClr>
                    </a:gs>
                  </a:gsLst>
                  <a:path path="circle">
                    <a:fillToRect l="100000" t="100000" r="100000" b="100000"/>
                  </a:path>
                </a:gradFill>
                <a:ln w="9525" cap="rnd">
                  <a:solidFill>
                    <a:schemeClr val="accent1"/>
                  </a:solidFill>
                  <a:round/>
                </a:ln>
                <a:effectLst>
                  <a:outerShdw blurRad="44450" dist="25400" dir="2700000" algn="br" rotWithShape="0">
                    <a:srgbClr val="000000">
                      <a:alpha val="6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9800000"/>
                  </a:lightRig>
                </a:scene3d>
                <a:sp3d prstMaterial="flat">
                  <a:bevelT w="25400" h="31750"/>
                </a:sp3d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48DB-470C-8C96-A90CC2806409}"/>
              </c:ext>
            </c:extLst>
          </c:dPt>
          <c:dPt>
            <c:idx val="7"/>
            <c:marker>
              <c:symbol val="circle"/>
              <c:size val="6"/>
              <c:spPr>
                <a:solidFill>
                  <a:schemeClr val="accent1"/>
                </a:solidFill>
                <a:ln w="9525" cap="rnd">
                  <a:solidFill>
                    <a:schemeClr val="accent1"/>
                  </a:solidFill>
                  <a:round/>
                </a:ln>
                <a:effectLst>
                  <a:outerShdw blurRad="44450" dist="25400" dir="2700000" algn="br" rotWithShape="0">
                    <a:srgbClr val="000000">
                      <a:alpha val="6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9800000"/>
                  </a:lightRig>
                </a:scene3d>
                <a:sp3d prstMaterial="flat">
                  <a:bevelT w="25400" h="31750"/>
                </a:sp3d>
              </c:spPr>
            </c:marker>
            <c:bubble3D val="0"/>
            <c:spPr>
              <a:ln w="25400" cap="rnd">
                <a:noFill/>
                <a:round/>
              </a:ln>
              <a:effectLst>
                <a:outerShdw blurRad="44450" dist="25400" dir="2700000" algn="br" rotWithShape="0">
                  <a:srgbClr val="000000">
                    <a:alpha val="60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48DB-470C-8C96-A90CC2806409}"/>
              </c:ext>
            </c:extLst>
          </c:dPt>
          <c:dPt>
            <c:idx val="10"/>
            <c:marker>
              <c:symbol val="circle"/>
              <c:size val="6"/>
              <c:spPr>
                <a:gradFill rotWithShape="1">
                  <a:gsLst>
                    <a:gs pos="0">
                      <a:schemeClr val="accent1">
                        <a:shade val="85000"/>
                        <a:satMod val="130000"/>
                      </a:schemeClr>
                    </a:gs>
                    <a:gs pos="34000">
                      <a:schemeClr val="accent1">
                        <a:shade val="87000"/>
                        <a:satMod val="125000"/>
                      </a:schemeClr>
                    </a:gs>
                    <a:gs pos="70000">
                      <a:schemeClr val="accent1">
                        <a:tint val="100000"/>
                        <a:shade val="90000"/>
                        <a:satMod val="130000"/>
                      </a:schemeClr>
                    </a:gs>
                    <a:gs pos="100000">
                      <a:schemeClr val="accent1">
                        <a:tint val="100000"/>
                        <a:shade val="100000"/>
                        <a:satMod val="110000"/>
                      </a:schemeClr>
                    </a:gs>
                  </a:gsLst>
                  <a:path path="circle">
                    <a:fillToRect l="100000" t="100000" r="100000" b="100000"/>
                  </a:path>
                </a:gradFill>
                <a:ln w="9525" cap="rnd">
                  <a:solidFill>
                    <a:schemeClr val="accent1"/>
                  </a:solidFill>
                  <a:round/>
                </a:ln>
                <a:effectLst>
                  <a:outerShdw blurRad="44450" dist="25400" dir="2700000" algn="br" rotWithShape="0">
                    <a:srgbClr val="000000">
                      <a:alpha val="6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9800000"/>
                  </a:lightRig>
                </a:scene3d>
                <a:sp3d prstMaterial="flat">
                  <a:bevelT w="25400" h="31750"/>
                </a:sp3d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48DB-470C-8C96-A90CC2806409}"/>
              </c:ext>
            </c:extLst>
          </c:dPt>
          <c:dPt>
            <c:idx val="11"/>
            <c:marker>
              <c:symbol val="circle"/>
              <c:size val="6"/>
              <c:spPr>
                <a:gradFill rotWithShape="1">
                  <a:gsLst>
                    <a:gs pos="0">
                      <a:schemeClr val="accent1">
                        <a:shade val="85000"/>
                        <a:satMod val="130000"/>
                      </a:schemeClr>
                    </a:gs>
                    <a:gs pos="34000">
                      <a:schemeClr val="accent1">
                        <a:shade val="87000"/>
                        <a:satMod val="125000"/>
                      </a:schemeClr>
                    </a:gs>
                    <a:gs pos="70000">
                      <a:schemeClr val="accent1">
                        <a:tint val="100000"/>
                        <a:shade val="90000"/>
                        <a:satMod val="130000"/>
                      </a:schemeClr>
                    </a:gs>
                    <a:gs pos="100000">
                      <a:schemeClr val="accent1">
                        <a:tint val="100000"/>
                        <a:shade val="100000"/>
                        <a:satMod val="110000"/>
                      </a:schemeClr>
                    </a:gs>
                  </a:gsLst>
                  <a:path path="circle">
                    <a:fillToRect l="100000" t="100000" r="100000" b="100000"/>
                  </a:path>
                </a:gradFill>
                <a:ln w="9525" cap="rnd">
                  <a:solidFill>
                    <a:schemeClr val="accent1"/>
                  </a:solidFill>
                  <a:round/>
                </a:ln>
                <a:effectLst>
                  <a:outerShdw blurRad="44450" dist="25400" dir="2700000" algn="br" rotWithShape="0">
                    <a:srgbClr val="000000">
                      <a:alpha val="6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9800000"/>
                  </a:lightRig>
                </a:scene3d>
                <a:sp3d prstMaterial="flat">
                  <a:bevelT w="25400" h="31750"/>
                </a:sp3d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48DB-470C-8C96-A90CC2806409}"/>
              </c:ext>
            </c:extLst>
          </c:dPt>
          <c:dPt>
            <c:idx val="17"/>
            <c:marker>
              <c:symbol val="circle"/>
              <c:size val="6"/>
              <c:spPr>
                <a:gradFill rotWithShape="1">
                  <a:gsLst>
                    <a:gs pos="0">
                      <a:schemeClr val="accent1">
                        <a:shade val="85000"/>
                        <a:satMod val="130000"/>
                      </a:schemeClr>
                    </a:gs>
                    <a:gs pos="34000">
                      <a:schemeClr val="accent1">
                        <a:shade val="87000"/>
                        <a:satMod val="125000"/>
                      </a:schemeClr>
                    </a:gs>
                    <a:gs pos="70000">
                      <a:schemeClr val="accent1">
                        <a:tint val="100000"/>
                        <a:shade val="90000"/>
                        <a:satMod val="130000"/>
                      </a:schemeClr>
                    </a:gs>
                    <a:gs pos="100000">
                      <a:schemeClr val="accent1">
                        <a:tint val="100000"/>
                        <a:shade val="100000"/>
                        <a:satMod val="110000"/>
                      </a:schemeClr>
                    </a:gs>
                  </a:gsLst>
                  <a:path path="circle">
                    <a:fillToRect l="100000" t="100000" r="100000" b="100000"/>
                  </a:path>
                </a:gradFill>
                <a:ln w="9525" cap="rnd">
                  <a:solidFill>
                    <a:schemeClr val="accent1"/>
                  </a:solidFill>
                  <a:round/>
                </a:ln>
                <a:effectLst>
                  <a:outerShdw blurRad="44450" dist="25400" dir="2700000" algn="br" rotWithShape="0">
                    <a:srgbClr val="000000">
                      <a:alpha val="6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9800000"/>
                  </a:lightRig>
                </a:scene3d>
                <a:sp3d prstMaterial="flat">
                  <a:bevelT w="25400" h="31750"/>
                </a:sp3d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48DB-470C-8C96-A90CC2806409}"/>
              </c:ext>
            </c:extLst>
          </c:dPt>
          <c:dPt>
            <c:idx val="24"/>
            <c:marker>
              <c:symbol val="circle"/>
              <c:size val="6"/>
              <c:spPr>
                <a:gradFill rotWithShape="1">
                  <a:gsLst>
                    <a:gs pos="0">
                      <a:schemeClr val="accent1">
                        <a:shade val="85000"/>
                        <a:satMod val="130000"/>
                      </a:schemeClr>
                    </a:gs>
                    <a:gs pos="34000">
                      <a:schemeClr val="accent1">
                        <a:shade val="87000"/>
                        <a:satMod val="125000"/>
                      </a:schemeClr>
                    </a:gs>
                    <a:gs pos="70000">
                      <a:schemeClr val="accent1">
                        <a:tint val="100000"/>
                        <a:shade val="90000"/>
                        <a:satMod val="130000"/>
                      </a:schemeClr>
                    </a:gs>
                    <a:gs pos="100000">
                      <a:schemeClr val="accent1">
                        <a:tint val="100000"/>
                        <a:shade val="100000"/>
                        <a:satMod val="110000"/>
                      </a:schemeClr>
                    </a:gs>
                  </a:gsLst>
                  <a:path path="circle">
                    <a:fillToRect l="100000" t="100000" r="100000" b="100000"/>
                  </a:path>
                </a:gradFill>
                <a:ln w="9525" cap="rnd">
                  <a:solidFill>
                    <a:schemeClr val="accent1"/>
                  </a:solidFill>
                  <a:round/>
                </a:ln>
                <a:effectLst>
                  <a:outerShdw blurRad="44450" dist="25400" dir="2700000" algn="br" rotWithShape="0">
                    <a:srgbClr val="000000">
                      <a:alpha val="6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9800000"/>
                  </a:lightRig>
                </a:scene3d>
                <a:sp3d prstMaterial="flat">
                  <a:bevelT w="25400" h="31750"/>
                </a:sp3d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48DB-470C-8C96-A90CC2806409}"/>
              </c:ext>
            </c:extLst>
          </c:dPt>
          <c:dPt>
            <c:idx val="25"/>
            <c:marker>
              <c:symbol val="circle"/>
              <c:size val="6"/>
              <c:spPr>
                <a:gradFill rotWithShape="1">
                  <a:gsLst>
                    <a:gs pos="0">
                      <a:schemeClr val="accent1">
                        <a:shade val="85000"/>
                        <a:satMod val="130000"/>
                      </a:schemeClr>
                    </a:gs>
                    <a:gs pos="34000">
                      <a:schemeClr val="accent1">
                        <a:shade val="87000"/>
                        <a:satMod val="125000"/>
                      </a:schemeClr>
                    </a:gs>
                    <a:gs pos="70000">
                      <a:schemeClr val="accent1">
                        <a:tint val="100000"/>
                        <a:shade val="90000"/>
                        <a:satMod val="130000"/>
                      </a:schemeClr>
                    </a:gs>
                    <a:gs pos="100000">
                      <a:schemeClr val="accent1">
                        <a:tint val="100000"/>
                        <a:shade val="100000"/>
                        <a:satMod val="110000"/>
                      </a:schemeClr>
                    </a:gs>
                  </a:gsLst>
                  <a:path path="circle">
                    <a:fillToRect l="100000" t="100000" r="100000" b="100000"/>
                  </a:path>
                </a:gradFill>
                <a:ln w="9525" cap="rnd">
                  <a:solidFill>
                    <a:schemeClr val="accent1"/>
                  </a:solidFill>
                  <a:round/>
                </a:ln>
                <a:effectLst>
                  <a:outerShdw blurRad="44450" dist="25400" dir="2700000" algn="br" rotWithShape="0">
                    <a:srgbClr val="000000">
                      <a:alpha val="6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9800000"/>
                  </a:lightRig>
                </a:scene3d>
                <a:sp3d prstMaterial="flat">
                  <a:bevelT w="25400" h="31750"/>
                </a:sp3d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139E-4F86-B5E0-6DC1A4D97670}"/>
              </c:ext>
            </c:extLst>
          </c:dPt>
          <c:dPt>
            <c:idx val="37"/>
            <c:marker>
              <c:symbol val="circle"/>
              <c:size val="6"/>
              <c:spPr>
                <a:solidFill>
                  <a:srgbClr val="FF0000"/>
                </a:solidFill>
                <a:ln w="9525" cap="rnd">
                  <a:solidFill>
                    <a:srgbClr val="C00000"/>
                  </a:solidFill>
                  <a:round/>
                </a:ln>
                <a:effectLst>
                  <a:outerShdw blurRad="44450" dist="25400" dir="2700000" algn="br" rotWithShape="0">
                    <a:srgbClr val="000000">
                      <a:alpha val="6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9800000"/>
                  </a:lightRig>
                </a:scene3d>
                <a:sp3d prstMaterial="flat">
                  <a:bevelT w="25400" h="31750"/>
                </a:sp3d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F1AE-4380-B19B-9FDD9D5CA349}"/>
              </c:ext>
            </c:extLst>
          </c:dPt>
          <c:dPt>
            <c:idx val="54"/>
            <c:marker>
              <c:symbol val="circle"/>
              <c:size val="6"/>
              <c:spPr>
                <a:gradFill rotWithShape="1">
                  <a:gsLst>
                    <a:gs pos="0">
                      <a:schemeClr val="accent1">
                        <a:shade val="85000"/>
                        <a:satMod val="130000"/>
                      </a:schemeClr>
                    </a:gs>
                    <a:gs pos="34000">
                      <a:schemeClr val="accent1">
                        <a:shade val="87000"/>
                        <a:satMod val="125000"/>
                      </a:schemeClr>
                    </a:gs>
                    <a:gs pos="70000">
                      <a:schemeClr val="accent1">
                        <a:tint val="100000"/>
                        <a:shade val="90000"/>
                        <a:satMod val="130000"/>
                      </a:schemeClr>
                    </a:gs>
                    <a:gs pos="100000">
                      <a:schemeClr val="accent1">
                        <a:tint val="100000"/>
                        <a:shade val="100000"/>
                        <a:satMod val="110000"/>
                      </a:schemeClr>
                    </a:gs>
                  </a:gsLst>
                  <a:path path="circle">
                    <a:fillToRect l="100000" t="100000" r="100000" b="100000"/>
                  </a:path>
                </a:gradFill>
                <a:ln w="9525" cap="rnd">
                  <a:solidFill>
                    <a:schemeClr val="accent1"/>
                  </a:solidFill>
                  <a:round/>
                </a:ln>
                <a:effectLst>
                  <a:outerShdw blurRad="44450" dist="25400" dir="2700000" algn="br" rotWithShape="0">
                    <a:srgbClr val="000000">
                      <a:alpha val="6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9800000"/>
                  </a:lightRig>
                </a:scene3d>
                <a:sp3d prstMaterial="flat">
                  <a:bevelT w="25400" h="31750"/>
                </a:sp3d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48DB-470C-8C96-A90CC2806409}"/>
              </c:ext>
            </c:extLst>
          </c:dPt>
          <c:dPt>
            <c:idx val="91"/>
            <c:marker>
              <c:symbol val="circle"/>
              <c:size val="7"/>
              <c:spPr>
                <a:gradFill rotWithShape="1">
                  <a:gsLst>
                    <a:gs pos="0">
                      <a:schemeClr val="accent1">
                        <a:shade val="85000"/>
                        <a:satMod val="130000"/>
                      </a:schemeClr>
                    </a:gs>
                    <a:gs pos="34000">
                      <a:schemeClr val="accent1">
                        <a:shade val="87000"/>
                        <a:satMod val="125000"/>
                      </a:schemeClr>
                    </a:gs>
                    <a:gs pos="70000">
                      <a:schemeClr val="accent1">
                        <a:tint val="100000"/>
                        <a:shade val="90000"/>
                        <a:satMod val="130000"/>
                      </a:schemeClr>
                    </a:gs>
                    <a:gs pos="100000">
                      <a:schemeClr val="accent1">
                        <a:tint val="100000"/>
                        <a:shade val="100000"/>
                        <a:satMod val="110000"/>
                      </a:schemeClr>
                    </a:gs>
                  </a:gsLst>
                  <a:path path="circle">
                    <a:fillToRect l="100000" t="100000" r="100000" b="100000"/>
                  </a:path>
                </a:gradFill>
                <a:ln w="9525" cap="rnd">
                  <a:solidFill>
                    <a:schemeClr val="accent1"/>
                  </a:solidFill>
                  <a:round/>
                </a:ln>
                <a:effectLst>
                  <a:outerShdw blurRad="44450" dist="25400" dir="2700000" algn="br" rotWithShape="0">
                    <a:srgbClr val="000000">
                      <a:alpha val="6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9800000"/>
                  </a:lightRig>
                </a:scene3d>
                <a:sp3d prstMaterial="flat">
                  <a:bevelT w="25400" h="31750"/>
                </a:sp3d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54F0-4C8A-9F41-8CF3704E9F35}"/>
              </c:ext>
            </c:extLst>
          </c:dPt>
          <c:dPt>
            <c:idx val="159"/>
            <c:marker>
              <c:symbol val="circle"/>
              <c:size val="6"/>
              <c:spPr>
                <a:gradFill rotWithShape="1">
                  <a:gsLst>
                    <a:gs pos="0">
                      <a:schemeClr val="accent1">
                        <a:shade val="85000"/>
                        <a:satMod val="130000"/>
                      </a:schemeClr>
                    </a:gs>
                    <a:gs pos="34000">
                      <a:schemeClr val="accent1">
                        <a:shade val="87000"/>
                        <a:satMod val="125000"/>
                      </a:schemeClr>
                    </a:gs>
                    <a:gs pos="70000">
                      <a:schemeClr val="accent1">
                        <a:tint val="100000"/>
                        <a:shade val="90000"/>
                        <a:satMod val="130000"/>
                      </a:schemeClr>
                    </a:gs>
                    <a:gs pos="100000">
                      <a:schemeClr val="accent1">
                        <a:tint val="100000"/>
                        <a:shade val="100000"/>
                        <a:satMod val="110000"/>
                      </a:schemeClr>
                    </a:gs>
                  </a:gsLst>
                  <a:path path="circle">
                    <a:fillToRect l="100000" t="100000" r="100000" b="100000"/>
                  </a:path>
                </a:gradFill>
                <a:ln w="9525" cap="rnd">
                  <a:solidFill>
                    <a:schemeClr val="accent1"/>
                  </a:solidFill>
                  <a:round/>
                </a:ln>
                <a:effectLst>
                  <a:outerShdw blurRad="44450" dist="25400" dir="2700000" algn="br" rotWithShape="0">
                    <a:srgbClr val="000000">
                      <a:alpha val="6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9800000"/>
                  </a:lightRig>
                </a:scene3d>
                <a:sp3d prstMaterial="flat">
                  <a:bevelT w="25400" h="31750"/>
                </a:sp3d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48DB-470C-8C96-A90CC2806409}"/>
              </c:ext>
            </c:extLst>
          </c:dPt>
          <c:dPt>
            <c:idx val="161"/>
            <c:marker>
              <c:symbol val="circle"/>
              <c:size val="6"/>
              <c:spPr>
                <a:gradFill rotWithShape="1">
                  <a:gsLst>
                    <a:gs pos="0">
                      <a:schemeClr val="accent1">
                        <a:shade val="85000"/>
                        <a:satMod val="130000"/>
                      </a:schemeClr>
                    </a:gs>
                    <a:gs pos="34000">
                      <a:schemeClr val="accent1">
                        <a:shade val="87000"/>
                        <a:satMod val="125000"/>
                      </a:schemeClr>
                    </a:gs>
                    <a:gs pos="70000">
                      <a:schemeClr val="accent1">
                        <a:tint val="100000"/>
                        <a:shade val="90000"/>
                        <a:satMod val="130000"/>
                      </a:schemeClr>
                    </a:gs>
                    <a:gs pos="100000">
                      <a:schemeClr val="accent1">
                        <a:tint val="100000"/>
                        <a:shade val="100000"/>
                        <a:satMod val="110000"/>
                      </a:schemeClr>
                    </a:gs>
                  </a:gsLst>
                  <a:path path="circle">
                    <a:fillToRect l="100000" t="100000" r="100000" b="100000"/>
                  </a:path>
                </a:gradFill>
                <a:ln w="9525" cap="rnd">
                  <a:solidFill>
                    <a:schemeClr val="accent1"/>
                  </a:solidFill>
                  <a:round/>
                </a:ln>
                <a:effectLst>
                  <a:outerShdw blurRad="44450" dist="25400" dir="2700000" algn="br" rotWithShape="0">
                    <a:srgbClr val="000000">
                      <a:alpha val="6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9800000"/>
                  </a:lightRig>
                </a:scene3d>
                <a:sp3d prstMaterial="flat">
                  <a:bevelT w="25400" h="31750"/>
                </a:sp3d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17DB-412C-867E-922CA48802D6}"/>
              </c:ext>
            </c:extLst>
          </c:dPt>
          <c:dPt>
            <c:idx val="174"/>
            <c:marker>
              <c:symbol val="circle"/>
              <c:size val="6"/>
              <c:spPr>
                <a:gradFill rotWithShape="1">
                  <a:gsLst>
                    <a:gs pos="0">
                      <a:schemeClr val="accent1">
                        <a:shade val="85000"/>
                        <a:satMod val="130000"/>
                      </a:schemeClr>
                    </a:gs>
                    <a:gs pos="34000">
                      <a:schemeClr val="accent1">
                        <a:shade val="87000"/>
                        <a:satMod val="125000"/>
                      </a:schemeClr>
                    </a:gs>
                    <a:gs pos="70000">
                      <a:schemeClr val="accent1">
                        <a:tint val="100000"/>
                        <a:shade val="90000"/>
                        <a:satMod val="130000"/>
                      </a:schemeClr>
                    </a:gs>
                    <a:gs pos="100000">
                      <a:schemeClr val="accent1">
                        <a:tint val="100000"/>
                        <a:shade val="100000"/>
                        <a:satMod val="110000"/>
                      </a:schemeClr>
                    </a:gs>
                  </a:gsLst>
                  <a:path path="circle">
                    <a:fillToRect l="100000" t="100000" r="100000" b="100000"/>
                  </a:path>
                </a:gradFill>
                <a:ln w="9525" cap="rnd">
                  <a:solidFill>
                    <a:schemeClr val="accent1"/>
                  </a:solidFill>
                  <a:round/>
                </a:ln>
                <a:effectLst>
                  <a:outerShdw blurRad="44450" dist="25400" dir="2700000" algn="br" rotWithShape="0">
                    <a:srgbClr val="000000">
                      <a:alpha val="6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threePt" dir="t">
                    <a:rot lat="0" lon="0" rev="19800000"/>
                  </a:lightRig>
                </a:scene3d>
                <a:sp3d prstMaterial="flat">
                  <a:bevelT w="25400" h="31750"/>
                </a:sp3d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48DB-470C-8C96-A90CC2806409}"/>
              </c:ext>
            </c:extLst>
          </c:dPt>
          <c:xVal>
            <c:numRef>
              <c:f>'heatmap scatter'!$AN$2:$AN$188</c:f>
              <c:numCache>
                <c:formatCode>0</c:formatCode>
                <c:ptCount val="118"/>
                <c:pt idx="0">
                  <c:v>19.658119658119659</c:v>
                </c:pt>
                <c:pt idx="1">
                  <c:v>72.649572649572647</c:v>
                </c:pt>
                <c:pt idx="2">
                  <c:v>93.162393162393158</c:v>
                </c:pt>
                <c:pt idx="3">
                  <c:v>10.256410256410257</c:v>
                </c:pt>
                <c:pt idx="4">
                  <c:v>6.8376068376068373</c:v>
                </c:pt>
                <c:pt idx="5">
                  <c:v>21.367521367521366</c:v>
                </c:pt>
                <c:pt idx="6">
                  <c:v>39.316239316239319</c:v>
                </c:pt>
                <c:pt idx="7">
                  <c:v>84.615384615384613</c:v>
                </c:pt>
                <c:pt idx="9">
                  <c:v>23.931623931623932</c:v>
                </c:pt>
                <c:pt idx="10">
                  <c:v>18.803418803418804</c:v>
                </c:pt>
                <c:pt idx="11">
                  <c:v>4.2735042735042734</c:v>
                </c:pt>
                <c:pt idx="12">
                  <c:v>50.427350427350426</c:v>
                </c:pt>
                <c:pt idx="13">
                  <c:v>62.393162393162392</c:v>
                </c:pt>
                <c:pt idx="14">
                  <c:v>17.948717948717949</c:v>
                </c:pt>
                <c:pt idx="15">
                  <c:v>13.675213675213675</c:v>
                </c:pt>
                <c:pt idx="16">
                  <c:v>41.880341880341881</c:v>
                </c:pt>
                <c:pt idx="17">
                  <c:v>43.589743589743591</c:v>
                </c:pt>
                <c:pt idx="18">
                  <c:v>80.341880341880341</c:v>
                </c:pt>
                <c:pt idx="19">
                  <c:v>60.683760683760681</c:v>
                </c:pt>
                <c:pt idx="20">
                  <c:v>51.282051282051285</c:v>
                </c:pt>
                <c:pt idx="21">
                  <c:v>48.717948717948715</c:v>
                </c:pt>
                <c:pt idx="22">
                  <c:v>40.17094017094017</c:v>
                </c:pt>
                <c:pt idx="23">
                  <c:v>70.940170940170944</c:v>
                </c:pt>
                <c:pt idx="24">
                  <c:v>41.025641025641029</c:v>
                </c:pt>
                <c:pt idx="25">
                  <c:v>92.307692307692307</c:v>
                </c:pt>
                <c:pt idx="26">
                  <c:v>98.290598290598297</c:v>
                </c:pt>
                <c:pt idx="27">
                  <c:v>100</c:v>
                </c:pt>
                <c:pt idx="28">
                  <c:v>33.333333333333336</c:v>
                </c:pt>
                <c:pt idx="29">
                  <c:v>99.145299145299148</c:v>
                </c:pt>
                <c:pt idx="30">
                  <c:v>62.393162393162392</c:v>
                </c:pt>
                <c:pt idx="31">
                  <c:v>86.324786324786331</c:v>
                </c:pt>
                <c:pt idx="32">
                  <c:v>97.435897435897431</c:v>
                </c:pt>
                <c:pt idx="33">
                  <c:v>90.598290598290603</c:v>
                </c:pt>
                <c:pt idx="34">
                  <c:v>87.179487179487182</c:v>
                </c:pt>
                <c:pt idx="35">
                  <c:v>96.581196581196579</c:v>
                </c:pt>
                <c:pt idx="36">
                  <c:v>74.358974358974365</c:v>
                </c:pt>
                <c:pt idx="37">
                  <c:v>95.726495726495727</c:v>
                </c:pt>
                <c:pt idx="38">
                  <c:v>94.871794871794876</c:v>
                </c:pt>
                <c:pt idx="39">
                  <c:v>82.051282051282058</c:v>
                </c:pt>
                <c:pt idx="40">
                  <c:v>76.068376068376068</c:v>
                </c:pt>
                <c:pt idx="41">
                  <c:v>64.957264957264954</c:v>
                </c:pt>
                <c:pt idx="42">
                  <c:v>88.034188034188034</c:v>
                </c:pt>
                <c:pt idx="43">
                  <c:v>65.811965811965806</c:v>
                </c:pt>
                <c:pt idx="44">
                  <c:v>88.888888888888886</c:v>
                </c:pt>
                <c:pt idx="45">
                  <c:v>48.717948717948715</c:v>
                </c:pt>
                <c:pt idx="46">
                  <c:v>76.92307692307692</c:v>
                </c:pt>
                <c:pt idx="47">
                  <c:v>69.230769230769226</c:v>
                </c:pt>
                <c:pt idx="48">
                  <c:v>94.017094017094024</c:v>
                </c:pt>
                <c:pt idx="49">
                  <c:v>58.119658119658119</c:v>
                </c:pt>
                <c:pt idx="50">
                  <c:v>85.470085470085465</c:v>
                </c:pt>
                <c:pt idx="51">
                  <c:v>46.153846153846153</c:v>
                </c:pt>
                <c:pt idx="52">
                  <c:v>47.863247863247864</c:v>
                </c:pt>
                <c:pt idx="53">
                  <c:v>31.623931623931625</c:v>
                </c:pt>
                <c:pt idx="54">
                  <c:v>17.094017094017094</c:v>
                </c:pt>
                <c:pt idx="55">
                  <c:v>24.786324786324787</c:v>
                </c:pt>
                <c:pt idx="56">
                  <c:v>56.410256410256409</c:v>
                </c:pt>
                <c:pt idx="57">
                  <c:v>71.794871794871796</c:v>
                </c:pt>
                <c:pt idx="58">
                  <c:v>78.632478632478637</c:v>
                </c:pt>
                <c:pt idx="59">
                  <c:v>26.495726495726494</c:v>
                </c:pt>
                <c:pt idx="60">
                  <c:v>68.376068376068375</c:v>
                </c:pt>
                <c:pt idx="61">
                  <c:v>28.205128205128204</c:v>
                </c:pt>
                <c:pt idx="62">
                  <c:v>15.384615384615385</c:v>
                </c:pt>
                <c:pt idx="63">
                  <c:v>12.820512820512821</c:v>
                </c:pt>
                <c:pt idx="64">
                  <c:v>58.974358974358971</c:v>
                </c:pt>
                <c:pt idx="65">
                  <c:v>30.76923076923077</c:v>
                </c:pt>
                <c:pt idx="66">
                  <c:v>79.487179487179489</c:v>
                </c:pt>
                <c:pt idx="67">
                  <c:v>29.914529914529915</c:v>
                </c:pt>
                <c:pt idx="68">
                  <c:v>27.350427350427349</c:v>
                </c:pt>
                <c:pt idx="69">
                  <c:v>70.085470085470092</c:v>
                </c:pt>
                <c:pt idx="70">
                  <c:v>44.444444444444443</c:v>
                </c:pt>
                <c:pt idx="71">
                  <c:v>54.700854700854698</c:v>
                </c:pt>
                <c:pt idx="72">
                  <c:v>59.82905982905983</c:v>
                </c:pt>
                <c:pt idx="73">
                  <c:v>45.299145299145302</c:v>
                </c:pt>
                <c:pt idx="74">
                  <c:v>91.452991452991455</c:v>
                </c:pt>
                <c:pt idx="75">
                  <c:v>82.90598290598291</c:v>
                </c:pt>
                <c:pt idx="76">
                  <c:v>83.760683760683762</c:v>
                </c:pt>
                <c:pt idx="77">
                  <c:v>72.649572649572647</c:v>
                </c:pt>
                <c:pt idx="78">
                  <c:v>89.743589743589737</c:v>
                </c:pt>
                <c:pt idx="79">
                  <c:v>76.92307692307692</c:v>
                </c:pt>
                <c:pt idx="80">
                  <c:v>37.606837606837608</c:v>
                </c:pt>
                <c:pt idx="81">
                  <c:v>16.239316239316238</c:v>
                </c:pt>
                <c:pt idx="82">
                  <c:v>55.555555555555557</c:v>
                </c:pt>
                <c:pt idx="83">
                  <c:v>36.752136752136749</c:v>
                </c:pt>
                <c:pt idx="84">
                  <c:v>75.213675213675216</c:v>
                </c:pt>
                <c:pt idx="85">
                  <c:v>42.735042735042732</c:v>
                </c:pt>
                <c:pt idx="86">
                  <c:v>35.042735042735046</c:v>
                </c:pt>
                <c:pt idx="87">
                  <c:v>29.05982905982906</c:v>
                </c:pt>
                <c:pt idx="88">
                  <c:v>35.897435897435898</c:v>
                </c:pt>
                <c:pt idx="89">
                  <c:v>8.5470085470085468</c:v>
                </c:pt>
                <c:pt idx="90">
                  <c:v>64.102564102564102</c:v>
                </c:pt>
                <c:pt idx="91">
                  <c:v>67.521367521367523</c:v>
                </c:pt>
                <c:pt idx="92">
                  <c:v>5.982905982905983</c:v>
                </c:pt>
                <c:pt idx="93">
                  <c:v>46.153846153846153</c:v>
                </c:pt>
                <c:pt idx="94">
                  <c:v>9.4017094017094021</c:v>
                </c:pt>
                <c:pt idx="95">
                  <c:v>23.076923076923077</c:v>
                </c:pt>
                <c:pt idx="96">
                  <c:v>53.846153846153847</c:v>
                </c:pt>
                <c:pt idx="97">
                  <c:v>2.5641025641025643</c:v>
                </c:pt>
                <c:pt idx="98">
                  <c:v>37.606837606837608</c:v>
                </c:pt>
                <c:pt idx="100">
                  <c:v>66.666666666666671</c:v>
                </c:pt>
                <c:pt idx="101">
                  <c:v>34.188034188034187</c:v>
                </c:pt>
                <c:pt idx="102">
                  <c:v>3.4188034188034186</c:v>
                </c:pt>
                <c:pt idx="103">
                  <c:v>1.7094017094017093</c:v>
                </c:pt>
                <c:pt idx="104">
                  <c:v>11.965811965811966</c:v>
                </c:pt>
                <c:pt idx="105">
                  <c:v>52.991452991452988</c:v>
                </c:pt>
                <c:pt idx="106">
                  <c:v>52.136752136752136</c:v>
                </c:pt>
                <c:pt idx="107">
                  <c:v>80.341880341880341</c:v>
                </c:pt>
                <c:pt idx="108">
                  <c:v>22.222222222222221</c:v>
                </c:pt>
                <c:pt idx="109">
                  <c:v>5.1282051282051286</c:v>
                </c:pt>
                <c:pt idx="110">
                  <c:v>7.6923076923076925</c:v>
                </c:pt>
                <c:pt idx="111">
                  <c:v>19.658119658119659</c:v>
                </c:pt>
                <c:pt idx="112">
                  <c:v>25.641025641025642</c:v>
                </c:pt>
                <c:pt idx="113">
                  <c:v>0.85470085470085466</c:v>
                </c:pt>
                <c:pt idx="114">
                  <c:v>13.675213675213675</c:v>
                </c:pt>
                <c:pt idx="115">
                  <c:v>60.683760683760681</c:v>
                </c:pt>
                <c:pt idx="116">
                  <c:v>56.410256410256409</c:v>
                </c:pt>
                <c:pt idx="117">
                  <c:v>32.478632478632477</c:v>
                </c:pt>
              </c:numCache>
            </c:numRef>
          </c:xVal>
          <c:yVal>
            <c:numRef>
              <c:f>'heatmap scatter'!$AO$2:$AO$188</c:f>
              <c:numCache>
                <c:formatCode>0</c:formatCode>
                <c:ptCount val="118"/>
                <c:pt idx="0">
                  <c:v>7.6923076923076925</c:v>
                </c:pt>
                <c:pt idx="1">
                  <c:v>9.4017094017094021</c:v>
                </c:pt>
                <c:pt idx="2">
                  <c:v>26.495726495726494</c:v>
                </c:pt>
                <c:pt idx="3">
                  <c:v>8.5470085470085468</c:v>
                </c:pt>
                <c:pt idx="4">
                  <c:v>24.786324786324787</c:v>
                </c:pt>
                <c:pt idx="5">
                  <c:v>12.820512820512821</c:v>
                </c:pt>
                <c:pt idx="6">
                  <c:v>22.222222222222221</c:v>
                </c:pt>
                <c:pt idx="7">
                  <c:v>35.042735042735046</c:v>
                </c:pt>
                <c:pt idx="9">
                  <c:v>17.094017094017094</c:v>
                </c:pt>
                <c:pt idx="10">
                  <c:v>10.256410256410257</c:v>
                </c:pt>
                <c:pt idx="11">
                  <c:v>77.777777777777771</c:v>
                </c:pt>
                <c:pt idx="12">
                  <c:v>61.53846153846154</c:v>
                </c:pt>
                <c:pt idx="13">
                  <c:v>94.871794871794876</c:v>
                </c:pt>
                <c:pt idx="14">
                  <c:v>6.8376068376068373</c:v>
                </c:pt>
                <c:pt idx="15">
                  <c:v>3.4188034188034186</c:v>
                </c:pt>
                <c:pt idx="16">
                  <c:v>45.299145299145302</c:v>
                </c:pt>
                <c:pt idx="17">
                  <c:v>63.247863247863251</c:v>
                </c:pt>
                <c:pt idx="18">
                  <c:v>72.649572649572647</c:v>
                </c:pt>
                <c:pt idx="19">
                  <c:v>69.230769230769226</c:v>
                </c:pt>
                <c:pt idx="20">
                  <c:v>63.247863247863251</c:v>
                </c:pt>
                <c:pt idx="21">
                  <c:v>50.427350427350426</c:v>
                </c:pt>
                <c:pt idx="22">
                  <c:v>20.512820512820515</c:v>
                </c:pt>
                <c:pt idx="23">
                  <c:v>60.683760683760681</c:v>
                </c:pt>
                <c:pt idx="24">
                  <c:v>39.316239316239319</c:v>
                </c:pt>
                <c:pt idx="25">
                  <c:v>83.760683760683762</c:v>
                </c:pt>
                <c:pt idx="26">
                  <c:v>97.435897435897431</c:v>
                </c:pt>
                <c:pt idx="27">
                  <c:v>48.717948717948715</c:v>
                </c:pt>
                <c:pt idx="28">
                  <c:v>98.290598290598297</c:v>
                </c:pt>
                <c:pt idx="29">
                  <c:v>93.162393162393158</c:v>
                </c:pt>
                <c:pt idx="30">
                  <c:v>79.487179487179489</c:v>
                </c:pt>
                <c:pt idx="31">
                  <c:v>86.324786324786331</c:v>
                </c:pt>
                <c:pt idx="32">
                  <c:v>99.145299145299148</c:v>
                </c:pt>
                <c:pt idx="33">
                  <c:v>96.581196581196579</c:v>
                </c:pt>
                <c:pt idx="34">
                  <c:v>73.504273504273499</c:v>
                </c:pt>
                <c:pt idx="35">
                  <c:v>85.470085470085465</c:v>
                </c:pt>
                <c:pt idx="36">
                  <c:v>50.427350427350426</c:v>
                </c:pt>
                <c:pt idx="37">
                  <c:v>91.452991452991455</c:v>
                </c:pt>
                <c:pt idx="38">
                  <c:v>92.307692307692307</c:v>
                </c:pt>
                <c:pt idx="39">
                  <c:v>69.230769230769226</c:v>
                </c:pt>
                <c:pt idx="40">
                  <c:v>41.880341880341881</c:v>
                </c:pt>
                <c:pt idx="41">
                  <c:v>90.598290598290603</c:v>
                </c:pt>
                <c:pt idx="42">
                  <c:v>89.743589743589737</c:v>
                </c:pt>
                <c:pt idx="43">
                  <c:v>75.213675213675216</c:v>
                </c:pt>
                <c:pt idx="44">
                  <c:v>100</c:v>
                </c:pt>
                <c:pt idx="45">
                  <c:v>80.341880341880341</c:v>
                </c:pt>
                <c:pt idx="46">
                  <c:v>95.726495726495727</c:v>
                </c:pt>
                <c:pt idx="47">
                  <c:v>53.846153846153847</c:v>
                </c:pt>
                <c:pt idx="48">
                  <c:v>94.017094017094024</c:v>
                </c:pt>
                <c:pt idx="49">
                  <c:v>54.700854700854698</c:v>
                </c:pt>
                <c:pt idx="50">
                  <c:v>83.760683760683762</c:v>
                </c:pt>
                <c:pt idx="51">
                  <c:v>64.957264957264954</c:v>
                </c:pt>
                <c:pt idx="52">
                  <c:v>68.376068376068375</c:v>
                </c:pt>
                <c:pt idx="53">
                  <c:v>2.5641025641025643</c:v>
                </c:pt>
                <c:pt idx="54">
                  <c:v>82.051282051282058</c:v>
                </c:pt>
                <c:pt idx="55">
                  <c:v>1.7094017094017093</c:v>
                </c:pt>
                <c:pt idx="56">
                  <c:v>73.504273504273499</c:v>
                </c:pt>
                <c:pt idx="57">
                  <c:v>50.427350427350426</c:v>
                </c:pt>
                <c:pt idx="58">
                  <c:v>78.632478632478637</c:v>
                </c:pt>
                <c:pt idx="59">
                  <c:v>88.034188034188034</c:v>
                </c:pt>
                <c:pt idx="60">
                  <c:v>57.264957264957268</c:v>
                </c:pt>
                <c:pt idx="61">
                  <c:v>15.384615384615385</c:v>
                </c:pt>
                <c:pt idx="62">
                  <c:v>52.991452991452988</c:v>
                </c:pt>
                <c:pt idx="63">
                  <c:v>23.931623931623932</c:v>
                </c:pt>
                <c:pt idx="64">
                  <c:v>56.410256410256409</c:v>
                </c:pt>
                <c:pt idx="65">
                  <c:v>46.153846153846153</c:v>
                </c:pt>
                <c:pt idx="66">
                  <c:v>19.658119658119659</c:v>
                </c:pt>
                <c:pt idx="67">
                  <c:v>38.46153846153846</c:v>
                </c:pt>
                <c:pt idx="68">
                  <c:v>58.119658119658119</c:v>
                </c:pt>
                <c:pt idx="69">
                  <c:v>82.051282051282058</c:v>
                </c:pt>
                <c:pt idx="70">
                  <c:v>49.572649572649574</c:v>
                </c:pt>
                <c:pt idx="71">
                  <c:v>76.068376068376068</c:v>
                </c:pt>
                <c:pt idx="72">
                  <c:v>32.478632478632477</c:v>
                </c:pt>
                <c:pt idx="73">
                  <c:v>27.350427350427349</c:v>
                </c:pt>
                <c:pt idx="74">
                  <c:v>81.196581196581192</c:v>
                </c:pt>
                <c:pt idx="75">
                  <c:v>14.52991452991453</c:v>
                </c:pt>
                <c:pt idx="76">
                  <c:v>65.811965811965806</c:v>
                </c:pt>
                <c:pt idx="77">
                  <c:v>43.589743589743591</c:v>
                </c:pt>
                <c:pt idx="78">
                  <c:v>13.675213675213675</c:v>
                </c:pt>
                <c:pt idx="79">
                  <c:v>76.068376068376068</c:v>
                </c:pt>
                <c:pt idx="80">
                  <c:v>41.880341880341881</c:v>
                </c:pt>
                <c:pt idx="81">
                  <c:v>18.803418803418804</c:v>
                </c:pt>
                <c:pt idx="82">
                  <c:v>17.094017094017094</c:v>
                </c:pt>
                <c:pt idx="83">
                  <c:v>37.606837606837608</c:v>
                </c:pt>
                <c:pt idx="84">
                  <c:v>28.205128205128204</c:v>
                </c:pt>
                <c:pt idx="85">
                  <c:v>29.914529914529915</c:v>
                </c:pt>
                <c:pt idx="86">
                  <c:v>61.53846153846154</c:v>
                </c:pt>
                <c:pt idx="87">
                  <c:v>88.034188034188034</c:v>
                </c:pt>
                <c:pt idx="88">
                  <c:v>66.666666666666671</c:v>
                </c:pt>
                <c:pt idx="89">
                  <c:v>4.2735042735042734</c:v>
                </c:pt>
                <c:pt idx="90">
                  <c:v>47.008547008547012</c:v>
                </c:pt>
                <c:pt idx="91">
                  <c:v>11.965811965811966</c:v>
                </c:pt>
                <c:pt idx="92">
                  <c:v>33.333333333333336</c:v>
                </c:pt>
                <c:pt idx="93">
                  <c:v>34.188034188034187</c:v>
                </c:pt>
                <c:pt idx="94">
                  <c:v>21.367521367521366</c:v>
                </c:pt>
                <c:pt idx="95">
                  <c:v>35.897435897435898</c:v>
                </c:pt>
                <c:pt idx="96">
                  <c:v>5.982905982905983</c:v>
                </c:pt>
                <c:pt idx="97">
                  <c:v>23.076923076923077</c:v>
                </c:pt>
                <c:pt idx="98">
                  <c:v>70.940170940170944</c:v>
                </c:pt>
                <c:pt idx="100">
                  <c:v>67.521367521367523</c:v>
                </c:pt>
                <c:pt idx="101">
                  <c:v>15.384615384615385</c:v>
                </c:pt>
                <c:pt idx="102">
                  <c:v>70.940170940170944</c:v>
                </c:pt>
                <c:pt idx="103">
                  <c:v>11.111111111111111</c:v>
                </c:pt>
                <c:pt idx="104">
                  <c:v>5.1282051282051286</c:v>
                </c:pt>
                <c:pt idx="105">
                  <c:v>43.589743589743591</c:v>
                </c:pt>
                <c:pt idx="106">
                  <c:v>40.17094017094017</c:v>
                </c:pt>
                <c:pt idx="107">
                  <c:v>87.179487179487182</c:v>
                </c:pt>
                <c:pt idx="108">
                  <c:v>58.974358974358971</c:v>
                </c:pt>
                <c:pt idx="109">
                  <c:v>36.752136752136749</c:v>
                </c:pt>
                <c:pt idx="110">
                  <c:v>59.82905982905983</c:v>
                </c:pt>
                <c:pt idx="111">
                  <c:v>31.623931623931625</c:v>
                </c:pt>
                <c:pt idx="112">
                  <c:v>0.85470085470085466</c:v>
                </c:pt>
                <c:pt idx="113">
                  <c:v>40.17094017094017</c:v>
                </c:pt>
                <c:pt idx="114">
                  <c:v>30.76923076923077</c:v>
                </c:pt>
                <c:pt idx="115">
                  <c:v>54.700854700854698</c:v>
                </c:pt>
                <c:pt idx="116">
                  <c:v>25.641025641025642</c:v>
                </c:pt>
                <c:pt idx="117">
                  <c:v>47.863247863247864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E-48DB-470C-8C96-A90CC28064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4597760"/>
        <c:axId val="144599680"/>
      </c:scatterChart>
      <c:valAx>
        <c:axId val="144597760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Service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599680"/>
        <c:crosses val="autoZero"/>
        <c:crossBetween val="midCat"/>
      </c:valAx>
      <c:valAx>
        <c:axId val="144599680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VFM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5977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8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E5ACC-FA7F-4F47-A21A-55944FCE6E74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8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93AC7-BA6E-468E-A483-DE095D154D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945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F2F76-7AD6-4F00-A13A-F6919FD7DD0A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8AFC2-9317-4F43-B5F1-6D57763D85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010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8AFC2-9317-4F43-B5F1-6D57763D85A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005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8AFC2-9317-4F43-B5F1-6D57763D85AD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0119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8AFC2-9317-4F43-B5F1-6D57763D85AD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041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8AFC2-9317-4F43-B5F1-6D57763D85AD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916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8AFC2-9317-4F43-B5F1-6D57763D85AD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701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8AFC2-9317-4F43-B5F1-6D57763D85AD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9401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8AFC2-9317-4F43-B5F1-6D57763D85AD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3106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8AFC2-9317-4F43-B5F1-6D57763D85AD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7797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 about</a:t>
            </a:r>
            <a:r>
              <a:rPr lang="en-GB" baseline="0" dirty="0"/>
              <a:t> UC?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8AFC2-9317-4F43-B5F1-6D57763D85AD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8298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8AFC2-9317-4F43-B5F1-6D57763D85AD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1713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8AFC2-9317-4F43-B5F1-6D57763D85AD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3096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8AFC2-9317-4F43-B5F1-6D57763D85A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1480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8AFC2-9317-4F43-B5F1-6D57763D85AD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8512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8AFC2-9317-4F43-B5F1-6D57763D85AD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5394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8AFC2-9317-4F43-B5F1-6D57763D85AD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4188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8AFC2-9317-4F43-B5F1-6D57763D85AD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0307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8AFC2-9317-4F43-B5F1-6D57763D85AD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47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8AFC2-9317-4F43-B5F1-6D57763D85A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9578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8AFC2-9317-4F43-B5F1-6D57763D85A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231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8AFC2-9317-4F43-B5F1-6D57763D85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4375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8AFC2-9317-4F43-B5F1-6D57763D85A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0346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8AFC2-9317-4F43-B5F1-6D57763D85AD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569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8AFC2-9317-4F43-B5F1-6D57763D85AD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5250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8AFC2-9317-4F43-B5F1-6D57763D85AD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658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4CA54F7-63B8-4A23-B12E-20FAF258EB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68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" y="65463"/>
            <a:ext cx="4869180" cy="634079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134" y="948462"/>
            <a:ext cx="4869180" cy="38743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47807" y="1637871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739" y="4809744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E50D3B84-E830-492F-A055-2EA1C3BED5F8}" type="datetime1">
              <a:rPr lang="en-GB" smtClean="0"/>
              <a:t>01/10/2019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18597" y="4809744"/>
            <a:ext cx="2400301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37222" y="-2768"/>
            <a:ext cx="984019" cy="198254"/>
          </a:xfrm>
        </p:spPr>
        <p:txBody>
          <a:bodyPr/>
          <a:lstStyle>
            <a:lvl1pPr>
              <a:defRPr sz="800" b="1">
                <a:solidFill>
                  <a:schemeClr val="bg1"/>
                </a:solidFill>
              </a:defRPr>
            </a:lvl1pPr>
          </a:lstStyle>
          <a:p>
            <a:fld id="{41229CA8-AF68-4A14-BFB4-C20CDAB1986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DEDBAA9-7879-48C4-9455-E5158D2A30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899" y="4443958"/>
            <a:ext cx="658416" cy="58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062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4948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7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CE259-DD0B-443C-B821-29BB0091B031}" type="datetime1">
              <a:rPr lang="en-GB" smtClean="0"/>
              <a:t>01/10/2019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788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ADD41-1198-46E3-ABC4-4C0606CC4416}" type="datetime1">
              <a:rPr lang="en-GB" smtClean="0"/>
              <a:t>01/10/2019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100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11084"/>
            <a:ext cx="1971675" cy="43180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11083"/>
            <a:ext cx="5800725" cy="4318067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B8CD7-093B-4774-A6FC-211C08FEC171}" type="datetime1">
              <a:rPr lang="en-GB" smtClean="0"/>
              <a:t>01/10/2019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63" y="4121534"/>
            <a:ext cx="658416" cy="58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997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42ED8C8-6B6F-4CF5-BD75-C0C446006A02}" type="datetime1">
              <a:rPr lang="en-GB" smtClean="0"/>
              <a:pPr/>
              <a:t>01/10/2019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9712" y="4844839"/>
            <a:ext cx="5184576" cy="2738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CCB59-531C-46B7-AAF6-458A67E9A52C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63" y="4536198"/>
            <a:ext cx="658416" cy="58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53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D5D31-FB6E-4E4C-9FA8-BDBA599CA9B7}" type="datetime1">
              <a:rPr lang="en-GB" smtClean="0"/>
              <a:t>01/10/2019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63" y="4120060"/>
            <a:ext cx="658416" cy="582485"/>
          </a:xfrm>
          <a:prstGeom prst="rect">
            <a:avLst/>
          </a:prstGeom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0D63D80-F14A-4D08-946D-37BF629F4D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0152" y="411510"/>
            <a:ext cx="2469211" cy="36689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1FC419F-C0A8-47B9-9442-C1E8FC08A6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3528" y="411511"/>
            <a:ext cx="4248472" cy="36689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807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0C74A-2699-4AB5-9B19-A836D687662D}" type="datetime1">
              <a:rPr lang="en-GB" smtClean="0"/>
              <a:t>01/10/2019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63" y="4120060"/>
            <a:ext cx="658416" cy="58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72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3666470-36B8-4451-9AE9-35E988975D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0538"/>
            <a:ext cx="9180512" cy="5164038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49714" y="1203598"/>
            <a:ext cx="3126141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715" y="2492457"/>
            <a:ext cx="3126141" cy="22100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9866" y="843557"/>
            <a:ext cx="4169293" cy="38589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9715" y="4910114"/>
            <a:ext cx="1854203" cy="273844"/>
          </a:xfrm>
        </p:spPr>
        <p:txBody>
          <a:bodyPr/>
          <a:lstStyle/>
          <a:p>
            <a:fld id="{4FA6C534-2DE6-40A8-83DD-324F46888BB1}" type="datetime1">
              <a:rPr lang="en-GB" smtClean="0"/>
              <a:t>01/10/2019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95736" y="4889758"/>
            <a:ext cx="6281399" cy="2738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79997" y="4889757"/>
            <a:ext cx="984019" cy="2738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1229CA8-AF68-4A14-BFB4-C20CDAB1986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800" y="4515070"/>
            <a:ext cx="658416" cy="58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4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51470"/>
            <a:ext cx="7543800" cy="100908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42072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694284"/>
            <a:ext cx="3703320" cy="253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142072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694284"/>
            <a:ext cx="3703320" cy="253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5291" y="4818186"/>
            <a:ext cx="648277" cy="273844"/>
          </a:xfrm>
        </p:spPr>
        <p:txBody>
          <a:bodyPr/>
          <a:lstStyle/>
          <a:p>
            <a:fld id="{76601751-CBCE-45F2-B4D9-6974CD6C3F50}" type="datetime1">
              <a:rPr lang="en-GB" smtClean="0"/>
              <a:t>01/10/2019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15616" y="4818186"/>
            <a:ext cx="3617103" cy="27384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59981" y="4869656"/>
            <a:ext cx="984019" cy="273844"/>
          </a:xfrm>
        </p:spPr>
        <p:txBody>
          <a:bodyPr/>
          <a:lstStyle/>
          <a:p>
            <a:fld id="{41229CA8-AF68-4A14-BFB4-C20CDAB1986E}" type="slidenum">
              <a:rPr lang="en-GB" smtClean="0"/>
              <a:t>‹#›</a:t>
            </a:fld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63" y="4120060"/>
            <a:ext cx="658416" cy="582485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895149" y="1060917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9527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51470"/>
            <a:ext cx="7543800" cy="5770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710024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262236"/>
            <a:ext cx="3703320" cy="3109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710024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262236"/>
            <a:ext cx="3703320" cy="3109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E7DD0-8674-49B4-B3E3-EF3296E49F24}" type="datetime1">
              <a:rPr lang="en-GB" smtClean="0"/>
              <a:t>01/10/2019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‹#›</a:t>
            </a:fld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63" y="4120060"/>
            <a:ext cx="658416" cy="582485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895149" y="628869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032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59BD52D-BF50-4317-AE27-5E00C0BFFB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571750"/>
            <a:ext cx="4464496" cy="175089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1081" y="4844839"/>
            <a:ext cx="810911" cy="273844"/>
          </a:xfrm>
        </p:spPr>
        <p:txBody>
          <a:bodyPr/>
          <a:lstStyle/>
          <a:p>
            <a:fld id="{FCF66620-8D38-485E-A844-97F1A57E3849}" type="datetime1">
              <a:rPr lang="en-GB" smtClean="0"/>
              <a:t>01/10/2019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97991" y="4838818"/>
            <a:ext cx="3617103" cy="27384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88198" y="4883099"/>
            <a:ext cx="984019" cy="273844"/>
          </a:xfrm>
        </p:spPr>
        <p:txBody>
          <a:bodyPr/>
          <a:lstStyle/>
          <a:p>
            <a:fld id="{41229CA8-AF68-4A14-BFB4-C20CDAB1986E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63" y="4293521"/>
            <a:ext cx="658416" cy="58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997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CF31853-4244-477F-8FFC-C142BE3740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9144000" cy="51435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-5636" y="4870121"/>
            <a:ext cx="740273" cy="273844"/>
          </a:xfrm>
        </p:spPr>
        <p:txBody>
          <a:bodyPr/>
          <a:lstStyle/>
          <a:p>
            <a:fld id="{8289E7E6-FA97-474F-ABA6-34E79F810E5B}" type="datetime1">
              <a:rPr lang="en-GB" smtClean="0"/>
              <a:t>01/10/2019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87624" y="4844839"/>
            <a:ext cx="3617103" cy="27384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48464" y="4877071"/>
            <a:ext cx="395536" cy="273844"/>
          </a:xfrm>
        </p:spPr>
        <p:txBody>
          <a:bodyPr/>
          <a:lstStyle/>
          <a:p>
            <a:fld id="{41229CA8-AF68-4A14-BFB4-C20CDAB1986E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4294586"/>
            <a:ext cx="658416" cy="58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688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0115E527-48B3-4A76-AB4B-446F57E191D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9144000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512" y="2427734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4515966"/>
            <a:ext cx="4536504" cy="50364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-41541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9B97631-49AB-489E-8443-887C28B3347A}" type="datetime1">
              <a:rPr lang="en-GB" smtClean="0"/>
              <a:pPr/>
              <a:t>01/10/2019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56176" y="4889758"/>
            <a:ext cx="23209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9160" y="4870121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41229CA8-AF68-4A14-BFB4-C20CDAB198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99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5" r:id="rId7"/>
    <p:sldLayoutId id="2147483679" r:id="rId8"/>
    <p:sldLayoutId id="2147483680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if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5C4D51D-22AE-43F9-95EC-76F11EE6966A}"/>
              </a:ext>
            </a:extLst>
          </p:cNvPr>
          <p:cNvSpPr txBox="1">
            <a:spLocks/>
          </p:cNvSpPr>
          <p:nvPr/>
        </p:nvSpPr>
        <p:spPr>
          <a:xfrm>
            <a:off x="107504" y="3075806"/>
            <a:ext cx="7543800" cy="172476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 err="1"/>
              <a:t>Blairtummock</a:t>
            </a:r>
            <a:r>
              <a:rPr lang="en-GB" sz="4800" dirty="0"/>
              <a:t> </a:t>
            </a:r>
          </a:p>
          <a:p>
            <a:r>
              <a:rPr lang="en-GB" sz="4800" dirty="0"/>
              <a:t>Housing Association</a:t>
            </a:r>
          </a:p>
          <a:p>
            <a:endParaRPr lang="en-GB" sz="4800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9FAEB8-627E-4268-98B4-EB3D82B70044}"/>
              </a:ext>
            </a:extLst>
          </p:cNvPr>
          <p:cNvSpPr txBox="1">
            <a:spLocks/>
          </p:cNvSpPr>
          <p:nvPr/>
        </p:nvSpPr>
        <p:spPr>
          <a:xfrm>
            <a:off x="107504" y="4371950"/>
            <a:ext cx="7543800" cy="857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1600" b="1" dirty="0">
                <a:solidFill>
                  <a:schemeClr val="bg1"/>
                </a:solidFill>
              </a:rPr>
              <a:t>Performance analysis </a:t>
            </a:r>
          </a:p>
          <a:p>
            <a:pPr>
              <a:lnSpc>
                <a:spcPct val="110000"/>
              </a:lnSpc>
            </a:pPr>
            <a:r>
              <a:rPr lang="en-GB" sz="1600" b="1" dirty="0">
                <a:solidFill>
                  <a:schemeClr val="bg1"/>
                </a:solidFill>
              </a:rPr>
              <a:t>4 September 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BA9864-7124-4E9E-96F1-97E4A2D0F0DD}"/>
              </a:ext>
            </a:extLst>
          </p:cNvPr>
          <p:cNvSpPr txBox="1">
            <a:spLocks/>
          </p:cNvSpPr>
          <p:nvPr/>
        </p:nvSpPr>
        <p:spPr>
          <a:xfrm>
            <a:off x="8159981" y="4869656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788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01CCB59-531C-46B7-AAF6-458A67E9A52C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2181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Repairs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2160" y="699542"/>
            <a:ext cx="2952328" cy="3472673"/>
          </a:xfrm>
        </p:spPr>
        <p:txBody>
          <a:bodyPr>
            <a:normAutofit/>
          </a:bodyPr>
          <a:lstStyle/>
          <a:p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I16: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percentage of tenants who have had repairs or maintenance carried out in last 12 months satisfied with the repairs and maintenance service.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72B97F-EA05-4068-8256-F8DD2E55B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10</a:t>
            </a:fld>
            <a:endParaRPr lang="en-GB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76B53BE-BA78-4AAB-BAF9-8ACCDF69B1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446704"/>
              </p:ext>
            </p:extLst>
          </p:nvPr>
        </p:nvGraphicFramePr>
        <p:xfrm>
          <a:off x="6012160" y="2396196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2016/17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2017/18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100" b="1" i="0" u="none" strike="noStrike" dirty="0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endParaRPr lang="en-GB" sz="1100" b="1" i="0" u="none" strike="noStrike" dirty="0">
                        <a:solidFill>
                          <a:srgbClr val="404040"/>
                        </a:solidFill>
                        <a:effectLst/>
                        <a:latin typeface="+mj-lt"/>
                      </a:endParaRP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97.8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97.8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 Light" panose="020F0302020204030204" pitchFamily="34" charset="0"/>
                        </a:rPr>
                        <a:t>99.7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92.7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94.6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95.0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RSL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91.4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92.3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92.5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SHR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90.6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92.1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91.7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90F1D97-B97D-4616-8D78-04D7F3140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773799"/>
            <a:ext cx="5324630" cy="424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51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dirty="0"/>
              <a:t>Management of neighbourhood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1802" y="915567"/>
            <a:ext cx="2941939" cy="1368151"/>
          </a:xfrm>
        </p:spPr>
        <p:txBody>
          <a:bodyPr>
            <a:normAutofit/>
          </a:bodyPr>
          <a:lstStyle/>
          <a:p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I17: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Percentage of tenants satisfied with the management of the neighbourhood they live in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44BA97-F9FD-42D3-A5C4-A2EB93926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11</a:t>
            </a:fld>
            <a:endParaRPr lang="en-GB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457D2E3-95BA-4685-A418-DD63DEE6B2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275177"/>
              </p:ext>
            </p:extLst>
          </p:nvPr>
        </p:nvGraphicFramePr>
        <p:xfrm>
          <a:off x="6012160" y="2396196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2016/17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2017/18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100" b="1" i="0" u="none" strike="noStrike" dirty="0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endParaRPr lang="en-GB" sz="1100" b="1" i="0" u="none" strike="noStrike" dirty="0">
                        <a:solidFill>
                          <a:srgbClr val="404040"/>
                        </a:solidFill>
                        <a:effectLst/>
                        <a:latin typeface="+mj-lt"/>
                      </a:endParaRP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97.7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97.7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97.7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89.9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90.4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90.6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RSL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88.3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89.3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88.4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SHR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87.1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88.5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87.8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1F4C892-28A3-4F3C-AE2E-F442BBEC0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1" y="771550"/>
            <a:ext cx="5318737" cy="423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42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Value for money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1802" y="915566"/>
            <a:ext cx="2952327" cy="3256649"/>
          </a:xfrm>
        </p:spPr>
        <p:txBody>
          <a:bodyPr>
            <a:normAutofit/>
          </a:bodyPr>
          <a:lstStyle/>
          <a:p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I29: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percentage of tenants who feel that the rent for their property represents good value for money.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A71F2A-B49F-4C26-98D1-1CF993621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12</a:t>
            </a:fld>
            <a:endParaRPr lang="en-GB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539A979-A71A-4DF6-AA48-CE84D53B0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929608"/>
              </p:ext>
            </p:extLst>
          </p:nvPr>
        </p:nvGraphicFramePr>
        <p:xfrm>
          <a:off x="6012160" y="2396196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2016/17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2017/18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100" b="1" i="0" u="none" strike="noStrike" dirty="0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endParaRPr lang="en-GB" sz="1100" b="1" i="0" u="none" strike="noStrike" dirty="0">
                        <a:solidFill>
                          <a:srgbClr val="404040"/>
                        </a:solidFill>
                        <a:effectLst/>
                        <a:latin typeface="+mj-lt"/>
                      </a:endParaRP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91.3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91.3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91.3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84.2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83.6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86.3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RSL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82.6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83.9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83.4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SHR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81.9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83.4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83.2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C22A0B8-BB87-4519-9E6A-B89FE7A2A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79" y="791083"/>
            <a:ext cx="5301409" cy="422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48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C5E5EB-0E6D-4408-8507-BCE906E1D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13</a:t>
            </a:fld>
            <a:endParaRPr lang="en-GB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8D49324-033C-4907-99E4-4DCECD18F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" y="65463"/>
            <a:ext cx="4869180" cy="634079"/>
          </a:xfrm>
        </p:spPr>
        <p:txBody>
          <a:bodyPr>
            <a:normAutofit/>
          </a:bodyPr>
          <a:lstStyle/>
          <a:p>
            <a:r>
              <a:rPr lang="en-GB" sz="3100" dirty="0"/>
              <a:t>Complaints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2713C1A9-7275-4D5D-9552-47B285886B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421640"/>
              </p:ext>
            </p:extLst>
          </p:nvPr>
        </p:nvGraphicFramePr>
        <p:xfrm>
          <a:off x="6011802" y="2499742"/>
          <a:ext cx="2880679" cy="1148298"/>
        </p:xfrm>
        <a:graphic>
          <a:graphicData uri="http://schemas.openxmlformats.org/drawingml/2006/table">
            <a:tbl>
              <a:tblPr/>
              <a:tblGrid>
                <a:gridCol w="1417477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731601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731601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</a:tblGrid>
              <a:tr h="191383">
                <a:tc>
                  <a:txBody>
                    <a:bodyPr/>
                    <a:lstStyle/>
                    <a:p>
                      <a:pPr algn="ctr" fontAlgn="b"/>
                      <a:endParaRPr lang="en-GB" sz="11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151" marR="7151" marT="7151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BHA</a:t>
                      </a:r>
                    </a:p>
                  </a:txBody>
                  <a:tcPr marL="7151" marR="7151" marT="7151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Peer Group</a:t>
                      </a:r>
                    </a:p>
                  </a:txBody>
                  <a:tcPr marL="7151" marR="7151" marT="7151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9138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Per 100 homes</a:t>
                      </a:r>
                    </a:p>
                  </a:txBody>
                  <a:tcPr marL="7151" marR="7151" marT="7151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9.7</a:t>
                      </a:r>
                    </a:p>
                  </a:txBody>
                  <a:tcPr marL="7151" marR="7151" marT="7151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4.2</a:t>
                      </a:r>
                    </a:p>
                  </a:txBody>
                  <a:tcPr marL="7151" marR="7151" marT="7151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9138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r>
                        <a:rPr lang="en-GB" sz="1100" b="1" i="0" u="none" strike="noStrike" kern="120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st</a:t>
                      </a:r>
                      <a:r>
                        <a:rPr lang="en-GB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stage upheld</a:t>
                      </a:r>
                    </a:p>
                  </a:txBody>
                  <a:tcPr marL="7151" marR="7151" marT="7151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43.3</a:t>
                      </a:r>
                    </a:p>
                  </a:txBody>
                  <a:tcPr marL="7151" marR="7151" marT="7151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72.8</a:t>
                      </a:r>
                    </a:p>
                  </a:txBody>
                  <a:tcPr marL="7151" marR="7151" marT="7151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9138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100" b="1" i="0" u="none" strike="noStrike" kern="120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nd</a:t>
                      </a:r>
                      <a:r>
                        <a:rPr lang="en-GB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stage upheld</a:t>
                      </a:r>
                    </a:p>
                  </a:txBody>
                  <a:tcPr marL="7151" marR="7151" marT="7151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66.7</a:t>
                      </a:r>
                    </a:p>
                  </a:txBody>
                  <a:tcPr marL="7151" marR="7151" marT="7151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51.5</a:t>
                      </a:r>
                    </a:p>
                  </a:txBody>
                  <a:tcPr marL="7151" marR="7151" marT="7151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970421"/>
                  </a:ext>
                </a:extLst>
              </a:tr>
              <a:tr h="19138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</a:t>
                      </a:r>
                      <a:r>
                        <a:rPr lang="en-GB" sz="1100" b="1" i="0" u="none" strike="noStrike" kern="120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st</a:t>
                      </a:r>
                      <a:r>
                        <a:rPr lang="en-GB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stage on time</a:t>
                      </a:r>
                    </a:p>
                  </a:txBody>
                  <a:tcPr marL="7151" marR="7151" marT="7151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88.3</a:t>
                      </a:r>
                    </a:p>
                  </a:txBody>
                  <a:tcPr marL="7151" marR="7151" marT="7151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92.7</a:t>
                      </a:r>
                    </a:p>
                  </a:txBody>
                  <a:tcPr marL="7151" marR="7151" marT="7151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82779"/>
                  </a:ext>
                </a:extLst>
              </a:tr>
              <a:tr h="19138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100" b="1" i="0" u="none" strike="noStrike" kern="1200" baseline="30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nd</a:t>
                      </a:r>
                      <a:r>
                        <a:rPr lang="en-GB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stage on time</a:t>
                      </a:r>
                    </a:p>
                  </a:txBody>
                  <a:tcPr marL="7151" marR="7151" marT="7151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66.7</a:t>
                      </a:r>
                    </a:p>
                  </a:txBody>
                  <a:tcPr marL="7151" marR="7151" marT="7151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87.9</a:t>
                      </a:r>
                    </a:p>
                  </a:txBody>
                  <a:tcPr marL="7151" marR="7151" marT="7151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</a:tbl>
          </a:graphicData>
        </a:graphic>
      </p:graphicFrame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C73F4EFE-F697-4679-88A5-F5485C34C0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11802" y="627534"/>
            <a:ext cx="2952327" cy="2376263"/>
          </a:xfrm>
        </p:spPr>
        <p:txBody>
          <a:bodyPr>
            <a:noAutofit/>
          </a:bodyPr>
          <a:lstStyle/>
          <a:p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I4&amp;5: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Percentage of 1st and 2nd stage complaints responded to in full in the last year, within the Scottish Public Services Ombudsman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4EDA82-ACF2-4973-8BD1-015852341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5" y="771550"/>
            <a:ext cx="5420897" cy="422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298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dirty="0"/>
              <a:t>Housing Quality &amp; Maintenance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F4D579-0C2D-488D-8899-CCE604370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14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D317983-A1AC-4915-B63C-531ED1006C4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781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05A887-BC32-4ADE-86CE-E05E09B21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58" y="804546"/>
            <a:ext cx="5186030" cy="42154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SHQS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1802" y="884028"/>
            <a:ext cx="2952327" cy="936104"/>
          </a:xfrm>
        </p:spPr>
        <p:txBody>
          <a:bodyPr>
            <a:normAutofit/>
          </a:bodyPr>
          <a:lstStyle/>
          <a:p>
            <a:r>
              <a:rPr lang="en-GB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Indicator 7: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Percentage of stock meeting the Scottish Housing Quality Standard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F4D579-0C2D-488D-8899-CCE604370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15</a:t>
            </a:fld>
            <a:endParaRPr lang="en-GB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5758976-C947-42AB-9D88-D303324655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491718"/>
              </p:ext>
            </p:extLst>
          </p:nvPr>
        </p:nvGraphicFramePr>
        <p:xfrm>
          <a:off x="6012160" y="1932609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Blairtummock</a:t>
                      </a:r>
                      <a:endParaRPr lang="en-GB" sz="11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151" marR="7151" marT="7151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2016/17</a:t>
                      </a:r>
                    </a:p>
                  </a:txBody>
                  <a:tcPr marL="7151" marR="7151" marT="7151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2017/18</a:t>
                      </a:r>
                    </a:p>
                  </a:txBody>
                  <a:tcPr marL="7151" marR="7151" marT="7151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151" marR="7151" marT="7151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Meeting</a:t>
                      </a:r>
                      <a:r>
                        <a:rPr lang="en-GB" sz="1100" b="1" i="0" u="none" strike="noStrik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 SHQS</a:t>
                      </a:r>
                      <a:endParaRPr lang="en-GB" sz="11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7151" marR="7151" marT="7151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100.0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100.0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 Light" panose="020F0302020204030204" pitchFamily="34" charset="0"/>
                        </a:rPr>
                        <a:t>100.0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Exempt</a:t>
                      </a:r>
                    </a:p>
                  </a:txBody>
                  <a:tcPr marL="7151" marR="7151" marT="7151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Abeyances</a:t>
                      </a:r>
                    </a:p>
                  </a:txBody>
                  <a:tcPr marL="7151" marR="7151" marT="7151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970421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Failing</a:t>
                      </a:r>
                    </a:p>
                  </a:txBody>
                  <a:tcPr marL="7151" marR="7151" marT="7151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82779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F974F8F-CD2F-4C61-96D8-21C2CF7BF9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965676"/>
              </p:ext>
            </p:extLst>
          </p:nvPr>
        </p:nvGraphicFramePr>
        <p:xfrm>
          <a:off x="6012160" y="3044268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2016/17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2017/18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100" b="1" i="0" u="none" strike="noStrike" dirty="0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endParaRPr lang="en-GB" sz="1100" b="1" i="0" u="none" strike="noStrike" dirty="0">
                        <a:solidFill>
                          <a:srgbClr val="404040"/>
                        </a:solidFill>
                        <a:effectLst/>
                        <a:latin typeface="+mj-lt"/>
                      </a:endParaRP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100.0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100.0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 Light" panose="020F0302020204030204" pitchFamily="34" charset="0"/>
                        </a:rPr>
                        <a:t>100.0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97.2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97.2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97.8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RSL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92.9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93.9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93.0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SHR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93.6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94.2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94.1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sp>
        <p:nvSpPr>
          <p:cNvPr id="11" name="Arrow: Right 10">
            <a:extLst>
              <a:ext uri="{FF2B5EF4-FFF2-40B4-BE49-F238E27FC236}">
                <a16:creationId xmlns:a16="http://schemas.microsoft.com/office/drawing/2014/main" id="{31019102-47E8-4624-8930-359E3C388D65}"/>
              </a:ext>
            </a:extLst>
          </p:cNvPr>
          <p:cNvSpPr/>
          <p:nvPr/>
        </p:nvSpPr>
        <p:spPr>
          <a:xfrm rot="5400000">
            <a:off x="2396487" y="2523384"/>
            <a:ext cx="396246" cy="216024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452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EESSH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F4D579-0C2D-488D-8899-CCE604370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229CA8-AF68-4A14-BFB4-C20CDAB1986E}" type="slidenum">
              <a:rPr kumimoji="0" lang="en-GB" sz="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255D5E0-8D9C-4600-9CDC-ED3E9D2BF238}"/>
              </a:ext>
            </a:extLst>
          </p:cNvPr>
          <p:cNvSpPr txBox="1">
            <a:spLocks/>
          </p:cNvSpPr>
          <p:nvPr/>
        </p:nvSpPr>
        <p:spPr>
          <a:xfrm>
            <a:off x="6011802" y="627534"/>
            <a:ext cx="2952327" cy="2376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125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6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6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6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6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6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6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5B9BD5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5B9BD5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C33: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Percentage of houses meeting EESSH standard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rgbClr val="5B9BD5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C34: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Projected to meet EESSH within year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64651EA-4A2E-42C6-BA63-DD4D37FBA4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528335"/>
              </p:ext>
            </p:extLst>
          </p:nvPr>
        </p:nvGraphicFramePr>
        <p:xfrm>
          <a:off x="6012160" y="2396196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2016/17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2017/18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100" b="1" i="0" u="none" strike="noStrike" dirty="0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endParaRPr lang="en-GB" sz="1100" b="1" i="0" u="none" strike="noStrike" dirty="0">
                        <a:solidFill>
                          <a:srgbClr val="404040"/>
                        </a:solidFill>
                        <a:effectLst/>
                        <a:latin typeface="+mj-lt"/>
                      </a:endParaRP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90.9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99.7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100.0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88.1</a:t>
                      </a:r>
                    </a:p>
                  </a:txBody>
                  <a:tcPr marL="7475" marR="7475" marT="7475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93.4</a:t>
                      </a:r>
                    </a:p>
                  </a:txBody>
                  <a:tcPr marL="7475" marR="7475" marT="7475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92.8</a:t>
                      </a:r>
                    </a:p>
                  </a:txBody>
                  <a:tcPr marL="7475" marR="7475" marT="7475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RSL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75.5</a:t>
                      </a:r>
                    </a:p>
                  </a:txBody>
                  <a:tcPr marL="7475" marR="7475" marT="7475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83.0</a:t>
                      </a:r>
                    </a:p>
                  </a:txBody>
                  <a:tcPr marL="7475" marR="7475" marT="7475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86.9</a:t>
                      </a:r>
                    </a:p>
                  </a:txBody>
                  <a:tcPr marL="7475" marR="7475" marT="7475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970421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SHR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74.5</a:t>
                      </a:r>
                    </a:p>
                  </a:txBody>
                  <a:tcPr marL="7475" marR="7475" marT="7475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79.9</a:t>
                      </a:r>
                    </a:p>
                  </a:txBody>
                  <a:tcPr marL="7475" marR="7475" marT="7475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84.5</a:t>
                      </a:r>
                    </a:p>
                  </a:txBody>
                  <a:tcPr marL="7475" marR="7475" marT="7475" marB="0"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82779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00150412-547C-4669-952E-B5EEC6FF6C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8" y="771550"/>
            <a:ext cx="5223178" cy="418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922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Emergency repairs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2160" y="915566"/>
            <a:ext cx="2952328" cy="2606351"/>
          </a:xfrm>
        </p:spPr>
        <p:txBody>
          <a:bodyPr>
            <a:normAutofit/>
          </a:bodyPr>
          <a:lstStyle/>
          <a:p>
            <a:endParaRPr lang="en-GB" sz="1200" dirty="0">
              <a:solidFill>
                <a:schemeClr val="tx1"/>
              </a:solidFill>
            </a:endParaRPr>
          </a:p>
          <a:p>
            <a:r>
              <a:rPr lang="en-GB" sz="1600" b="1" u="sng" dirty="0">
                <a:solidFill>
                  <a:schemeClr val="tx1"/>
                </a:solidFill>
                <a:latin typeface="+mj-lt"/>
              </a:rPr>
              <a:t>I11:</a:t>
            </a:r>
            <a:r>
              <a:rPr lang="en-GB" sz="1600" dirty="0">
                <a:solidFill>
                  <a:schemeClr val="tx1"/>
                </a:solidFill>
                <a:latin typeface="+mj-lt"/>
              </a:rPr>
              <a:t>  Average length of time taken to complete emergency repairs (hours)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6DEFDC-FD72-4AA8-B911-2DC0B937B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17</a:t>
            </a:fld>
            <a:endParaRPr lang="en-GB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F20C4E1-D864-4DB1-8296-16DA2D51C5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691638"/>
              </p:ext>
            </p:extLst>
          </p:nvPr>
        </p:nvGraphicFramePr>
        <p:xfrm>
          <a:off x="6012160" y="2396196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Hours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2016/17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2017/18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100" b="1" i="0" u="none" strike="noStrike" dirty="0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endParaRPr lang="en-GB" sz="1100" b="1" i="0" u="none" strike="noStrike" dirty="0">
                        <a:solidFill>
                          <a:srgbClr val="404040"/>
                        </a:solidFill>
                        <a:effectLst/>
                        <a:latin typeface="+mj-lt"/>
                      </a:endParaRP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2.4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2.3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 Light" panose="020F0302020204030204" pitchFamily="34" charset="0"/>
                        </a:rPr>
                        <a:t>2.0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2.2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2.1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2.0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RSL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2.9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2.7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SHR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4.7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4.0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2C12208-0841-4A60-9FDB-E05E348A6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771550"/>
            <a:ext cx="5328592" cy="4214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489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Non-emergency repairs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2160" y="902263"/>
            <a:ext cx="2952328" cy="1255673"/>
          </a:xfrm>
        </p:spPr>
        <p:txBody>
          <a:bodyPr>
            <a:normAutofit/>
          </a:bodyPr>
          <a:lstStyle/>
          <a:p>
            <a:endParaRPr lang="en-GB" sz="1200" dirty="0">
              <a:solidFill>
                <a:schemeClr val="tx1"/>
              </a:solidFill>
            </a:endParaRPr>
          </a:p>
          <a:p>
            <a:r>
              <a:rPr lang="en-GB" sz="1600" b="1" u="sng" dirty="0">
                <a:solidFill>
                  <a:schemeClr val="tx1"/>
                </a:solidFill>
                <a:latin typeface="+mj-lt"/>
              </a:rPr>
              <a:t>I12:</a:t>
            </a:r>
            <a:r>
              <a:rPr lang="en-GB" sz="1600" dirty="0">
                <a:solidFill>
                  <a:schemeClr val="tx1"/>
                </a:solidFill>
                <a:latin typeface="+mj-lt"/>
              </a:rPr>
              <a:t>  Average length of time taken to complete non-emergency repairs (working days)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722B76-0C07-4373-8208-5F0A27F14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18</a:t>
            </a:fld>
            <a:endParaRPr lang="en-GB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D9C350D-E117-4272-BF7D-321C8DE354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0237823"/>
              </p:ext>
            </p:extLst>
          </p:nvPr>
        </p:nvGraphicFramePr>
        <p:xfrm>
          <a:off x="6012160" y="2396196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days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2016/17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2017/18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100" b="1" i="0" u="none" strike="noStrike" dirty="0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endParaRPr lang="en-GB" sz="1100" b="1" i="0" u="none" strike="noStrike" dirty="0">
                        <a:solidFill>
                          <a:srgbClr val="404040"/>
                        </a:solidFill>
                        <a:effectLst/>
                        <a:latin typeface="+mj-lt"/>
                      </a:endParaRP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 Light" panose="020F0302020204030204" pitchFamily="34" charset="0"/>
                        </a:rPr>
                        <a:t>3.5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RSL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5.5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5.2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5.5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SHR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7.1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6.4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6.6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98E96AB-C48A-41DE-A52E-8B08F380F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48" y="771550"/>
            <a:ext cx="5335148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341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Repairs response times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0152" y="652665"/>
            <a:ext cx="2880320" cy="950167"/>
          </a:xfrm>
        </p:spPr>
        <p:txBody>
          <a:bodyPr>
            <a:normAutofit/>
          </a:bodyPr>
          <a:lstStyle/>
          <a:p>
            <a:r>
              <a:rPr lang="en-GB" sz="1600" b="1" dirty="0">
                <a:solidFill>
                  <a:schemeClr val="tx1"/>
                </a:solidFill>
                <a:latin typeface="+mj-lt"/>
              </a:rPr>
              <a:t>Repair timescales:</a:t>
            </a:r>
          </a:p>
          <a:p>
            <a:r>
              <a:rPr lang="en-GB" sz="1600" dirty="0">
                <a:solidFill>
                  <a:schemeClr val="tx1"/>
                </a:solidFill>
                <a:latin typeface="+mj-lt"/>
              </a:rPr>
              <a:t>Indicator 11 &amp; 12 timescale trend comparison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976C2E-DD09-4D51-87E8-D7AD16305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19</a:t>
            </a:fld>
            <a:endParaRPr lang="en-GB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4D0A17B-969A-481C-9F38-62E61CB90B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978805"/>
              </p:ext>
            </p:extLst>
          </p:nvPr>
        </p:nvGraphicFramePr>
        <p:xfrm>
          <a:off x="6012160" y="3115000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days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2016/17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2017/18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100" b="1" i="0" u="none" strike="noStrike" dirty="0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endParaRPr lang="en-GB" sz="1100" b="1" i="0" u="none" strike="noStrike" dirty="0">
                        <a:solidFill>
                          <a:srgbClr val="404040"/>
                        </a:solidFill>
                        <a:effectLst/>
                        <a:latin typeface="+mj-lt"/>
                      </a:endParaRP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 Light" panose="020F0302020204030204" pitchFamily="34" charset="0"/>
                        </a:rPr>
                        <a:t>3.5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RSL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5.5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5.2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5.5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SHR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7.1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6.4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6.6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ADE870D-FB20-4830-BE85-A387AF1200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883281"/>
              </p:ext>
            </p:extLst>
          </p:nvPr>
        </p:nvGraphicFramePr>
        <p:xfrm>
          <a:off x="6012160" y="1715310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hours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2016/17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2017/18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100" b="1" i="0" u="none" strike="noStrike" dirty="0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endParaRPr lang="en-GB" sz="1100" b="1" i="0" u="none" strike="noStrike" dirty="0">
                        <a:solidFill>
                          <a:srgbClr val="404040"/>
                        </a:solidFill>
                        <a:effectLst/>
                        <a:latin typeface="+mj-lt"/>
                      </a:endParaRP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2.4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2.3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 Light" panose="020F0302020204030204" pitchFamily="34" charset="0"/>
                        </a:rPr>
                        <a:t>2.0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2.2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2.1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2.0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RSL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2.9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2.7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SHR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4.7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4.0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819221C-574F-4064-85C0-C31A761ED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795124"/>
            <a:ext cx="4765410" cy="40543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187F09-83AE-4CE0-B33F-D089C8898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4881969"/>
            <a:ext cx="3981450" cy="18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96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Key headlines for 2018-19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GB" sz="1200" dirty="0"/>
          </a:p>
          <a:p>
            <a:r>
              <a:rPr lang="en-GB" sz="1800" b="1" dirty="0"/>
              <a:t>Sector headlines </a:t>
            </a:r>
          </a:p>
          <a:p>
            <a:endParaRPr lang="en-GB" sz="1200" dirty="0"/>
          </a:p>
          <a:p>
            <a:endParaRPr lang="en-GB" sz="1800" i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A81403-45DD-4003-9E78-7C12C096C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2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B0D33A-8D21-47F8-AEF9-BCEEBEB28065}"/>
              </a:ext>
            </a:extLst>
          </p:cNvPr>
          <p:cNvSpPr txBox="1"/>
          <p:nvPr/>
        </p:nvSpPr>
        <p:spPr>
          <a:xfrm>
            <a:off x="590550" y="1193800"/>
            <a:ext cx="7869882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dirty="0">
              <a:latin typeface="Calibri Light"/>
              <a:cs typeface="Calibri Light"/>
            </a:endParaRPr>
          </a:p>
          <a:p>
            <a:pPr>
              <a:buChar char="•"/>
            </a:pPr>
            <a:r>
              <a:rPr lang="en-GB" dirty="0">
                <a:latin typeface="Calibri Light"/>
                <a:cs typeface="Calibri Light"/>
              </a:rPr>
              <a:t>Stock numbers have risen above 600,000 for first time since 2007</a:t>
            </a:r>
            <a:r>
              <a:rPr lang="en-US" dirty="0">
                <a:latin typeface="Calibri Light"/>
                <a:cs typeface="Calibri Light"/>
              </a:rPr>
              <a:t> </a:t>
            </a:r>
          </a:p>
          <a:p>
            <a:endParaRPr lang="en-US" dirty="0">
              <a:latin typeface="Calibri Light"/>
              <a:cs typeface="Calibri Ligh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alibri Light"/>
                <a:cs typeface="Calibri Light"/>
              </a:rPr>
              <a:t> Marked improvement in gas safety – 151, down by 608</a:t>
            </a:r>
          </a:p>
          <a:p>
            <a:endParaRPr lang="en-US" dirty="0">
              <a:latin typeface="Calibri Light"/>
              <a:cs typeface="Calibri Light"/>
            </a:endParaRPr>
          </a:p>
          <a:p>
            <a:pPr>
              <a:buChar char="•"/>
            </a:pPr>
            <a:r>
              <a:rPr lang="en-GB" dirty="0">
                <a:latin typeface="Calibri Light"/>
                <a:cs typeface="Calibri Light"/>
              </a:rPr>
              <a:t>There are about 1,000 more homeless lets than last year – 16,642 total </a:t>
            </a:r>
            <a:r>
              <a:rPr lang="en-US" dirty="0">
                <a:latin typeface="Calibri Light"/>
                <a:cs typeface="Calibri Light"/>
              </a:rPr>
              <a:t> </a:t>
            </a:r>
          </a:p>
          <a:p>
            <a:endParaRPr lang="en-US" dirty="0">
              <a:latin typeface="Calibri Light"/>
              <a:cs typeface="Calibri Light"/>
            </a:endParaRPr>
          </a:p>
          <a:p>
            <a:pPr>
              <a:buChar char="•"/>
            </a:pPr>
            <a:r>
              <a:rPr lang="en-GB" dirty="0">
                <a:latin typeface="Calibri Light"/>
                <a:cs typeface="Calibri Light"/>
              </a:rPr>
              <a:t>Rent arrears have risen for LA’s (+0.5%), but seem to have remained steady for RSL’s (-0.1%)</a:t>
            </a:r>
            <a:r>
              <a:rPr lang="en-US" dirty="0">
                <a:latin typeface="Calibri Light"/>
                <a:cs typeface="Calibri Light"/>
              </a:rPr>
              <a:t> </a:t>
            </a:r>
          </a:p>
          <a:p>
            <a:pPr>
              <a:buChar char="•"/>
            </a:pPr>
            <a:endParaRPr lang="en-US" dirty="0">
              <a:latin typeface="Calibri Light"/>
              <a:cs typeface="Calibri Light"/>
            </a:endParaRPr>
          </a:p>
          <a:p>
            <a:pPr>
              <a:buChar char="•"/>
            </a:pPr>
            <a:r>
              <a:rPr lang="en-US" dirty="0">
                <a:latin typeface="Calibri Light"/>
                <a:cs typeface="Calibri Light"/>
              </a:rPr>
              <a:t>Overall satisfaction – LA’s, +0.8%, RSL’s, -0.1%</a:t>
            </a:r>
          </a:p>
          <a:p>
            <a:endParaRPr lang="en-US" dirty="0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508452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Repairs appointments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2160" y="909483"/>
            <a:ext cx="2952328" cy="1374236"/>
          </a:xfrm>
        </p:spPr>
        <p:txBody>
          <a:bodyPr>
            <a:normAutofit/>
          </a:bodyPr>
          <a:lstStyle/>
          <a:p>
            <a:endParaRPr lang="en-GB" sz="1600" dirty="0">
              <a:solidFill>
                <a:schemeClr val="tx1"/>
              </a:solidFill>
              <a:latin typeface="+mj-lt"/>
            </a:endParaRPr>
          </a:p>
          <a:p>
            <a:r>
              <a:rPr lang="en-GB" sz="1600" b="1" dirty="0">
                <a:solidFill>
                  <a:schemeClr val="tx1"/>
                </a:solidFill>
                <a:latin typeface="+mj-lt"/>
              </a:rPr>
              <a:t>I14:</a:t>
            </a:r>
            <a:r>
              <a:rPr lang="en-GB" sz="1600" dirty="0">
                <a:solidFill>
                  <a:schemeClr val="tx1"/>
                </a:solidFill>
                <a:latin typeface="+mj-lt"/>
              </a:rPr>
              <a:t>  Repairs appointment system - percentage of repairs appointments kept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999269-AEED-418D-8CF6-2DFA8AE7C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20</a:t>
            </a:fld>
            <a:endParaRPr lang="en-GB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FA5B009-62BD-4F00-B927-252534B67B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37291"/>
              </p:ext>
            </p:extLst>
          </p:nvPr>
        </p:nvGraphicFramePr>
        <p:xfrm>
          <a:off x="6012160" y="2423467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2016/17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2017/18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100" b="1" i="0" u="none" strike="noStrike" dirty="0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endParaRPr lang="en-GB" sz="1100" b="1" i="0" u="none" strike="noStrike" dirty="0">
                        <a:solidFill>
                          <a:srgbClr val="404040"/>
                        </a:solidFill>
                        <a:effectLst/>
                        <a:latin typeface="+mj-lt"/>
                      </a:endParaRP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- 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-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-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98.4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98.1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94.5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RSL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95.1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94.4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94.6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SHR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95.7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95.5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95.6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A7A7C7B-48B9-4133-870E-5C108079B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771550"/>
            <a:ext cx="5365845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68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Repairs Right First Time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2160" y="868083"/>
            <a:ext cx="2947053" cy="3304132"/>
          </a:xfrm>
        </p:spPr>
        <p:txBody>
          <a:bodyPr>
            <a:normAutofit/>
          </a:bodyPr>
          <a:lstStyle/>
          <a:p>
            <a:endParaRPr lang="en-GB" sz="1600" dirty="0">
              <a:solidFill>
                <a:schemeClr val="tx1"/>
              </a:solidFill>
              <a:latin typeface="+mj-lt"/>
            </a:endParaRPr>
          </a:p>
          <a:p>
            <a:r>
              <a:rPr lang="en-GB" sz="1600" b="1" dirty="0">
                <a:solidFill>
                  <a:schemeClr val="tx1"/>
                </a:solidFill>
                <a:latin typeface="+mj-lt"/>
              </a:rPr>
              <a:t>I13:</a:t>
            </a:r>
            <a:r>
              <a:rPr lang="en-GB" sz="1600" dirty="0">
                <a:solidFill>
                  <a:schemeClr val="tx1"/>
                </a:solidFill>
                <a:latin typeface="+mj-lt"/>
              </a:rPr>
              <a:t>  Percentage of reactive repairs carried out in the last year completed right first time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C5E5B1-9856-49E6-83F8-79492F8AA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21</a:t>
            </a:fld>
            <a:endParaRPr lang="en-GB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3D37178-90EF-4EDD-8644-25D8859A31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324351"/>
              </p:ext>
            </p:extLst>
          </p:nvPr>
        </p:nvGraphicFramePr>
        <p:xfrm>
          <a:off x="6012160" y="2396196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2016/17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2017/18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100" b="1" i="0" u="none" strike="noStrike" dirty="0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endParaRPr lang="en-GB" sz="1100" b="1" i="0" u="none" strike="noStrike" dirty="0">
                        <a:solidFill>
                          <a:srgbClr val="404040"/>
                        </a:solidFill>
                        <a:effectLst/>
                        <a:latin typeface="+mj-lt"/>
                      </a:endParaRP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87.5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96.7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 Light" panose="020F0302020204030204" pitchFamily="34" charset="0"/>
                        </a:rPr>
                        <a:t>96.9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96.1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94.9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94.0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RSL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92.1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91.5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92.3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SHR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92.4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92.2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92.5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C834374-E7E5-4843-A4D4-27C81EA7C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00" y="771550"/>
            <a:ext cx="5315188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12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Repairs satisfaction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81C8D8-D3ED-4CBB-A4AA-AFC289EA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22</a:t>
            </a:fld>
            <a:endParaRPr lang="en-GB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D3FB1FE-F77F-4871-B6D1-4C4C5F1FE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12160" y="555527"/>
            <a:ext cx="2952328" cy="1728192"/>
          </a:xfrm>
        </p:spPr>
        <p:txBody>
          <a:bodyPr>
            <a:normAutofit/>
          </a:bodyPr>
          <a:lstStyle/>
          <a:p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I16: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percentage of tenants who have had repairs or maintenance carried out in last 12 months satisfied with the repairs and maintenance service.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BE4B99A-D5B7-4E62-811C-13A158F5BC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702083"/>
              </p:ext>
            </p:extLst>
          </p:nvPr>
        </p:nvGraphicFramePr>
        <p:xfrm>
          <a:off x="6012160" y="2396196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2016/17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2017/18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100" b="1" i="0" u="none" strike="noStrike" dirty="0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endParaRPr lang="en-GB" sz="1100" b="1" i="0" u="none" strike="noStrike" dirty="0">
                        <a:solidFill>
                          <a:srgbClr val="404040"/>
                        </a:solidFill>
                        <a:effectLst/>
                        <a:latin typeface="+mj-lt"/>
                      </a:endParaRP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97.8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97.8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 Light" panose="020F0302020204030204" pitchFamily="34" charset="0"/>
                        </a:rPr>
                        <a:t>99.7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92.7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94.6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95.0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RSL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91.4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92.3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92.5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SHR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90.6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92.1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91.7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0E65305-CFFA-4975-996D-8B576825F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773799"/>
            <a:ext cx="5324630" cy="4246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22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Gas safety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2160" y="771550"/>
            <a:ext cx="2952328" cy="1255674"/>
          </a:xfrm>
        </p:spPr>
        <p:txBody>
          <a:bodyPr>
            <a:normAutofit/>
          </a:bodyPr>
          <a:lstStyle/>
          <a:p>
            <a:r>
              <a:rPr lang="en-GB" sz="1600" b="1" dirty="0">
                <a:solidFill>
                  <a:schemeClr val="tx1"/>
                </a:solidFill>
                <a:latin typeface="+mj-lt"/>
              </a:rPr>
              <a:t>I15:</a:t>
            </a:r>
            <a:r>
              <a:rPr lang="en-GB" sz="1600" dirty="0">
                <a:solidFill>
                  <a:schemeClr val="tx1"/>
                </a:solidFill>
                <a:latin typeface="+mj-lt"/>
              </a:rPr>
              <a:t>  Percentage of properties that require a gas safety record which had a gas safety check and record completed by the anniversary date.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B61AD0-6D23-44EA-962D-3B482FEE6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23</a:t>
            </a:fld>
            <a:endParaRPr lang="en-GB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E6383AB-5F24-4292-862B-1DB50311AA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719018"/>
              </p:ext>
            </p:extLst>
          </p:nvPr>
        </p:nvGraphicFramePr>
        <p:xfrm>
          <a:off x="6012160" y="2180171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2016/17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2017/18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100" b="1" i="0" u="none" strike="noStrike" dirty="0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endParaRPr lang="en-GB" sz="1100" b="1" i="0" u="none" strike="noStrike" dirty="0">
                        <a:solidFill>
                          <a:srgbClr val="404040"/>
                        </a:solidFill>
                        <a:effectLst/>
                        <a:latin typeface="+mj-lt"/>
                      </a:endParaRP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100.0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100.0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 Light" panose="020F0302020204030204" pitchFamily="34" charset="0"/>
                        </a:rPr>
                        <a:t>100.0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99.9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100.0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100.0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RSL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99.9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99.9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99.9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SHR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99.9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99.8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99.9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EB83B60-BCF9-465D-83D1-34EB6F73DC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36578"/>
              </p:ext>
            </p:extLst>
          </p:nvPr>
        </p:nvGraphicFramePr>
        <p:xfrm>
          <a:off x="6012160" y="3651869"/>
          <a:ext cx="2952328" cy="358764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No. of fails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2016/17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2017/18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100" b="1" i="0" u="none" strike="noStrike" dirty="0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endParaRPr lang="en-GB" sz="1100" b="1" i="0" u="none" strike="noStrike" dirty="0">
                        <a:solidFill>
                          <a:srgbClr val="404040"/>
                        </a:solidFill>
                        <a:effectLst/>
                        <a:latin typeface="+mj-lt"/>
                      </a:endParaRP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F75CE10-D741-4694-B3D9-7D8AFA5D2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96" y="771551"/>
            <a:ext cx="5219384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361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Medical adaptations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2160" y="915566"/>
            <a:ext cx="2952328" cy="3256649"/>
          </a:xfrm>
        </p:spPr>
        <p:txBody>
          <a:bodyPr>
            <a:normAutofit/>
          </a:bodyPr>
          <a:lstStyle/>
          <a:p>
            <a:endParaRPr lang="en-GB" sz="1200" dirty="0">
              <a:solidFill>
                <a:schemeClr val="tx1"/>
              </a:solidFill>
            </a:endParaRPr>
          </a:p>
          <a:p>
            <a:r>
              <a:rPr lang="en-GB" sz="1600" b="1" dirty="0">
                <a:solidFill>
                  <a:schemeClr val="tx1"/>
                </a:solidFill>
                <a:latin typeface="+mj-lt"/>
              </a:rPr>
              <a:t>I23:</a:t>
            </a:r>
            <a:r>
              <a:rPr lang="en-GB" sz="1600" dirty="0">
                <a:solidFill>
                  <a:schemeClr val="tx1"/>
                </a:solidFill>
                <a:latin typeface="+mj-lt"/>
              </a:rPr>
              <a:t>  The average time to complete medical adaptations during the reporting year.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FBDA27-BE38-43E1-A9BB-55EF3B70C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24</a:t>
            </a:fld>
            <a:endParaRPr lang="en-GB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B8AE495-0C2C-4D9B-A16A-5EE804862A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569705"/>
              </p:ext>
            </p:extLst>
          </p:nvPr>
        </p:nvGraphicFramePr>
        <p:xfrm>
          <a:off x="6012160" y="2396196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Calendar Days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2016/17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2017/18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100" b="1" i="0" u="none" strike="noStrike" dirty="0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endParaRPr lang="en-GB" sz="1100" b="1" i="0" u="none" strike="noStrike" dirty="0">
                        <a:solidFill>
                          <a:srgbClr val="404040"/>
                        </a:solidFill>
                        <a:effectLst/>
                        <a:latin typeface="+mj-lt"/>
                      </a:endParaRP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38.8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2.2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46.5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88.2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74.4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77.8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RSL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61.5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61.9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58.8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SHR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48.5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48.1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49.4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5EAE0F2-51DC-414B-A611-FEB44BFAC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2" y="771550"/>
            <a:ext cx="515505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6430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31A4FF-1249-4BBF-9F29-F72775C4D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333A5D6-CB07-49C5-AC3D-902CC816764E}"/>
              </a:ext>
            </a:extLst>
          </p:cNvPr>
          <p:cNvSpPr txBox="1">
            <a:spLocks/>
          </p:cNvSpPr>
          <p:nvPr/>
        </p:nvSpPr>
        <p:spPr>
          <a:xfrm>
            <a:off x="3635896" y="691503"/>
            <a:ext cx="2400300" cy="51209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>
                <a:latin typeface="+mj-lt"/>
              </a:rPr>
              <a:t>Housing lists &amp; lets</a:t>
            </a:r>
            <a:endParaRPr lang="en-GB" sz="1600" dirty="0">
              <a:latin typeface="+mj-lt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D6AD0F4-6F50-4390-8ABD-CA5101048D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982979"/>
              </p:ext>
            </p:extLst>
          </p:nvPr>
        </p:nvGraphicFramePr>
        <p:xfrm>
          <a:off x="3707904" y="1059582"/>
          <a:ext cx="4176464" cy="1412910"/>
        </p:xfrm>
        <a:graphic>
          <a:graphicData uri="http://schemas.openxmlformats.org/drawingml/2006/table">
            <a:tbl>
              <a:tblPr/>
              <a:tblGrid>
                <a:gridCol w="3679035">
                  <a:extLst>
                    <a:ext uri="{9D8B030D-6E8A-4147-A177-3AD203B41FA5}">
                      <a16:colId xmlns:a16="http://schemas.microsoft.com/office/drawing/2014/main" val="1725271171"/>
                    </a:ext>
                  </a:extLst>
                </a:gridCol>
                <a:gridCol w="497429">
                  <a:extLst>
                    <a:ext uri="{9D8B030D-6E8A-4147-A177-3AD203B41FA5}">
                      <a16:colId xmlns:a16="http://schemas.microsoft.com/office/drawing/2014/main" val="1231043105"/>
                    </a:ext>
                  </a:extLst>
                </a:gridCol>
              </a:tblGrid>
              <a:tr h="23548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General needs lets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35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574246"/>
                  </a:ext>
                </a:extLst>
              </a:tr>
              <a:tr h="23548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Supported housing lets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031555"/>
                  </a:ext>
                </a:extLst>
              </a:tr>
              <a:tr h="23548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Number of lets to existing tenants; 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165521"/>
                  </a:ext>
                </a:extLst>
              </a:tr>
              <a:tr h="23548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Number of lets to housing list applicants; 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424802"/>
                  </a:ext>
                </a:extLst>
              </a:tr>
              <a:tr h="23548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Number of mutual exchanges 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100661"/>
                  </a:ext>
                </a:extLst>
              </a:tr>
              <a:tr h="23548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Number of lets from other sources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02152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669DA9E-4FD9-4D9E-B500-6747C686D3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900027"/>
              </p:ext>
            </p:extLst>
          </p:nvPr>
        </p:nvGraphicFramePr>
        <p:xfrm>
          <a:off x="3717072" y="2616506"/>
          <a:ext cx="4176464" cy="941940"/>
        </p:xfrm>
        <a:graphic>
          <a:graphicData uri="http://schemas.openxmlformats.org/drawingml/2006/table">
            <a:tbl>
              <a:tblPr/>
              <a:tblGrid>
                <a:gridCol w="3679035">
                  <a:extLst>
                    <a:ext uri="{9D8B030D-6E8A-4147-A177-3AD203B41FA5}">
                      <a16:colId xmlns:a16="http://schemas.microsoft.com/office/drawing/2014/main" val="1725271171"/>
                    </a:ext>
                  </a:extLst>
                </a:gridCol>
                <a:gridCol w="497429">
                  <a:extLst>
                    <a:ext uri="{9D8B030D-6E8A-4147-A177-3AD203B41FA5}">
                      <a16:colId xmlns:a16="http://schemas.microsoft.com/office/drawing/2014/main" val="1231043105"/>
                    </a:ext>
                  </a:extLst>
                </a:gridCol>
              </a:tblGrid>
              <a:tr h="23548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Number of new applicants added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328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574246"/>
                  </a:ext>
                </a:extLst>
              </a:tr>
              <a:tr h="23548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Number of applicants at 31 March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509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031555"/>
                  </a:ext>
                </a:extLst>
              </a:tr>
              <a:tr h="23548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Number of suspensions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165521"/>
                  </a:ext>
                </a:extLst>
              </a:tr>
              <a:tr h="23548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Number of cancelled applications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34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424802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01F8E92-C474-44A4-91DC-DD3B450182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483092"/>
              </p:ext>
            </p:extLst>
          </p:nvPr>
        </p:nvGraphicFramePr>
        <p:xfrm>
          <a:off x="3707904" y="3718042"/>
          <a:ext cx="4176464" cy="941940"/>
        </p:xfrm>
        <a:graphic>
          <a:graphicData uri="http://schemas.openxmlformats.org/drawingml/2006/table">
            <a:tbl>
              <a:tblPr/>
              <a:tblGrid>
                <a:gridCol w="3679035">
                  <a:extLst>
                    <a:ext uri="{9D8B030D-6E8A-4147-A177-3AD203B41FA5}">
                      <a16:colId xmlns:a16="http://schemas.microsoft.com/office/drawing/2014/main" val="1725271171"/>
                    </a:ext>
                  </a:extLst>
                </a:gridCol>
                <a:gridCol w="497429">
                  <a:extLst>
                    <a:ext uri="{9D8B030D-6E8A-4147-A177-3AD203B41FA5}">
                      <a16:colId xmlns:a16="http://schemas.microsoft.com/office/drawing/2014/main" val="1231043105"/>
                    </a:ext>
                  </a:extLst>
                </a:gridCol>
              </a:tblGrid>
              <a:tr h="23548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Own housing list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574246"/>
                  </a:ext>
                </a:extLst>
              </a:tr>
              <a:tr h="23548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CHR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Yes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031555"/>
                  </a:ext>
                </a:extLst>
              </a:tr>
              <a:tr h="23548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Choice based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165521"/>
                  </a:ext>
                </a:extLst>
              </a:tr>
              <a:tr h="23548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Mutual exchange</a:t>
                      </a: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424802"/>
                  </a:ext>
                </a:extLst>
              </a:tr>
            </a:tbl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B7884DE1-542F-4D9E-98F3-785E70857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" y="65463"/>
            <a:ext cx="4869180" cy="634079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Access</a:t>
            </a:r>
          </a:p>
        </p:txBody>
      </p:sp>
    </p:spTree>
    <p:extLst>
      <p:ext uri="{BB962C8B-B14F-4D97-AF65-F5344CB8AC3E}">
        <p14:creationId xmlns:p14="http://schemas.microsoft.com/office/powerpoint/2010/main" val="27297142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Turnover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2160" y="1079814"/>
            <a:ext cx="2952328" cy="3092401"/>
          </a:xfrm>
        </p:spPr>
        <p:txBody>
          <a:bodyPr>
            <a:normAutofit/>
          </a:bodyPr>
          <a:lstStyle/>
          <a:p>
            <a:endParaRPr lang="en-GB" sz="1600" dirty="0">
              <a:solidFill>
                <a:schemeClr val="tx1"/>
              </a:solidFill>
              <a:latin typeface="+mj-lt"/>
            </a:endParaRPr>
          </a:p>
          <a:p>
            <a:r>
              <a:rPr lang="en-GB" sz="1600" b="1" dirty="0">
                <a:solidFill>
                  <a:schemeClr val="tx1"/>
                </a:solidFill>
                <a:latin typeface="+mj-lt"/>
              </a:rPr>
              <a:t>I21:</a:t>
            </a:r>
            <a:r>
              <a:rPr lang="en-GB" sz="1600" dirty="0">
                <a:solidFill>
                  <a:schemeClr val="tx1"/>
                </a:solidFill>
                <a:latin typeface="+mj-lt"/>
              </a:rPr>
              <a:t>  Percentage of lettable houses that became vacant in the last year.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5D2B0F-EAE0-4711-BEDB-4DB5D67C3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26</a:t>
            </a:fld>
            <a:endParaRPr lang="en-GB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E0E2ED5-1010-4D4B-B936-C73787B442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445153"/>
              </p:ext>
            </p:extLst>
          </p:nvPr>
        </p:nvGraphicFramePr>
        <p:xfrm>
          <a:off x="6012160" y="2396196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2016/17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2017/18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100" b="1" i="0" u="none" strike="noStrike" dirty="0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endParaRPr lang="en-GB" sz="1100" b="1" i="0" u="none" strike="noStrike" dirty="0">
                        <a:solidFill>
                          <a:srgbClr val="404040"/>
                        </a:solidFill>
                        <a:effectLst/>
                        <a:latin typeface="+mj-lt"/>
                      </a:endParaRP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5.7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4.7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6.9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7.1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6.5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RSL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8.8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8.8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SHR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8.6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8.6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ADACA9B-DD7A-4195-9C73-6DE03E22C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78" y="771550"/>
            <a:ext cx="5325218" cy="423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4299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Offers refused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2160" y="1079814"/>
            <a:ext cx="2952328" cy="3092401"/>
          </a:xfrm>
        </p:spPr>
        <p:txBody>
          <a:bodyPr>
            <a:normAutofit/>
          </a:bodyPr>
          <a:lstStyle/>
          <a:p>
            <a:endParaRPr lang="en-GB" sz="1600" dirty="0">
              <a:solidFill>
                <a:schemeClr val="tx1"/>
              </a:solidFill>
              <a:latin typeface="+mj-lt"/>
            </a:endParaRPr>
          </a:p>
          <a:p>
            <a:r>
              <a:rPr lang="en-GB" sz="1600" b="1" dirty="0">
                <a:solidFill>
                  <a:schemeClr val="tx1"/>
                </a:solidFill>
                <a:latin typeface="+mj-lt"/>
              </a:rPr>
              <a:t>I18:</a:t>
            </a:r>
            <a:r>
              <a:rPr lang="en-GB" sz="1600" dirty="0">
                <a:solidFill>
                  <a:schemeClr val="tx1"/>
                </a:solidFill>
                <a:latin typeface="+mj-lt"/>
              </a:rPr>
              <a:t>  Percentage of tenancy offers refused during the year.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9748C7-601E-435A-B66A-C78C67BBC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27</a:t>
            </a:fld>
            <a:endParaRPr lang="en-GB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C45F6EA-8E7B-4265-B837-48DB208DA9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555009"/>
              </p:ext>
            </p:extLst>
          </p:nvPr>
        </p:nvGraphicFramePr>
        <p:xfrm>
          <a:off x="6012160" y="2396196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2016/17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2017/18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100" b="1" i="0" u="none" strike="noStrike" dirty="0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endParaRPr lang="en-GB" sz="1100" b="1" i="0" u="none" strike="noStrike" dirty="0">
                        <a:solidFill>
                          <a:srgbClr val="404040"/>
                        </a:solidFill>
                        <a:effectLst/>
                        <a:latin typeface="+mj-lt"/>
                      </a:endParaRP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26.4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35.9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39.0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21.7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21.7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23.9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RSL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32.8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30.8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31.1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SHR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37.3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35.9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36.3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DDEC137-1367-4F7D-9F1E-43D0FB8EE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3" y="790564"/>
            <a:ext cx="5300515" cy="422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3238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9870B1-7995-4FA8-AECD-B81172018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54344"/>
            <a:ext cx="5481934" cy="43236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Lets by source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1804" y="843558"/>
            <a:ext cx="2945429" cy="3328657"/>
          </a:xfrm>
        </p:spPr>
        <p:txBody>
          <a:bodyPr>
            <a:normAutofit/>
          </a:bodyPr>
          <a:lstStyle/>
          <a:p>
            <a:endParaRPr lang="en-GB" sz="1600" dirty="0">
              <a:solidFill>
                <a:schemeClr val="tx1"/>
              </a:solidFill>
              <a:latin typeface="+mj-lt"/>
            </a:endParaRPr>
          </a:p>
          <a:p>
            <a:r>
              <a:rPr lang="en-GB" sz="1600" b="1" dirty="0">
                <a:solidFill>
                  <a:schemeClr val="tx1"/>
                </a:solidFill>
                <a:latin typeface="+mj-lt"/>
              </a:rPr>
              <a:t>C8:</a:t>
            </a:r>
            <a:r>
              <a:rPr lang="en-GB" sz="1600" dirty="0">
                <a:solidFill>
                  <a:schemeClr val="tx1"/>
                </a:solidFill>
                <a:latin typeface="+mj-lt"/>
              </a:rPr>
              <a:t>  The percentage of lets during the reporting year by source of let.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1F0F0B-57A2-4C30-93DB-35102C86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28</a:t>
            </a:fld>
            <a:endParaRPr lang="en-GB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4C5391E-AC77-48B2-9019-5A7C784E7E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640224"/>
              </p:ext>
            </p:extLst>
          </p:nvPr>
        </p:nvGraphicFramePr>
        <p:xfrm>
          <a:off x="6012160" y="2396196"/>
          <a:ext cx="2952328" cy="1388088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BHA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Peer Group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RSL Average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Existing tenants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46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13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15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Homeless applicants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17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23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Housing list applicants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37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61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53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970421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LA nomination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94627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Others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-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82779"/>
                  </a:ext>
                </a:extLst>
              </a:tr>
            </a:tbl>
          </a:graphicData>
        </a:graphic>
      </p:graphicFrame>
      <p:sp>
        <p:nvSpPr>
          <p:cNvPr id="8" name="Arrow: Right 7">
            <a:extLst>
              <a:ext uri="{FF2B5EF4-FFF2-40B4-BE49-F238E27FC236}">
                <a16:creationId xmlns:a16="http://schemas.microsoft.com/office/drawing/2014/main" id="{F002306D-2B30-466F-B165-D4A31FD0D854}"/>
              </a:ext>
            </a:extLst>
          </p:cNvPr>
          <p:cNvSpPr/>
          <p:nvPr/>
        </p:nvSpPr>
        <p:spPr>
          <a:xfrm rot="16200000" flipV="1">
            <a:off x="603080" y="4469644"/>
            <a:ext cx="449008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8322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Lets to homeless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2160" y="771551"/>
            <a:ext cx="2952328" cy="1512168"/>
          </a:xfrm>
        </p:spPr>
        <p:txBody>
          <a:bodyPr>
            <a:normAutofit/>
          </a:bodyPr>
          <a:lstStyle/>
          <a:p>
            <a:endParaRPr lang="en-GB" sz="1600" dirty="0">
              <a:solidFill>
                <a:schemeClr val="tx1"/>
              </a:solidFill>
              <a:latin typeface="+mj-lt"/>
            </a:endParaRPr>
          </a:p>
          <a:p>
            <a:r>
              <a:rPr lang="en-GB" sz="1600" b="1" dirty="0">
                <a:solidFill>
                  <a:schemeClr val="tx1"/>
                </a:solidFill>
                <a:latin typeface="+mj-lt"/>
              </a:rPr>
              <a:t>C8:</a:t>
            </a:r>
            <a:r>
              <a:rPr lang="en-GB" sz="1600" dirty="0">
                <a:solidFill>
                  <a:schemeClr val="tx1"/>
                </a:solidFill>
                <a:latin typeface="+mj-lt"/>
              </a:rPr>
              <a:t>  The percentage of lets during the reporting year to tenants that have been assessed as statutorily homeless.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5785F2-D62B-4D0D-BBB3-C8A38AB8E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29</a:t>
            </a:fld>
            <a:endParaRPr lang="en-GB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29882E9-B190-424B-B490-B850564671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2950560"/>
              </p:ext>
            </p:extLst>
          </p:nvPr>
        </p:nvGraphicFramePr>
        <p:xfrm>
          <a:off x="6012160" y="2396196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2016/17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2017/18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100" b="1" i="0" u="none" strike="noStrike" dirty="0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endParaRPr lang="en-GB" sz="1100" b="1" i="0" u="none" strike="noStrike" dirty="0">
                        <a:solidFill>
                          <a:srgbClr val="404040"/>
                        </a:solidFill>
                        <a:effectLst/>
                        <a:latin typeface="+mj-lt"/>
                      </a:endParaRP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6.9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17.1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20.7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21.5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23.3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RSL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21.5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22.7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23.8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SHR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31.4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32.9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33.2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8C13E8E-3A9B-4F34-A240-F8998B849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" y="781803"/>
            <a:ext cx="5276076" cy="424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397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77A089C-D479-48F0-AE73-0A007DD024D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020" y="903509"/>
            <a:ext cx="2758689" cy="3862164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F6E14E-3E21-45FF-809F-E36E77AC7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9668" y="-71459"/>
            <a:ext cx="984019" cy="273844"/>
          </a:xfrm>
        </p:spPr>
        <p:txBody>
          <a:bodyPr/>
          <a:lstStyle/>
          <a:p>
            <a:fld id="{41229CA8-AF68-4A14-BFB4-C20CDAB1986E}" type="slidenum">
              <a:rPr lang="en-GB" sz="800" b="1" smtClean="0">
                <a:solidFill>
                  <a:schemeClr val="bg1"/>
                </a:solidFill>
              </a:rPr>
              <a:pPr/>
              <a:t>3</a:t>
            </a:fld>
            <a:endParaRPr lang="en-GB" sz="800" b="1" dirty="0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F126497-C464-4E80-9F9E-3CA539CD2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" y="65463"/>
            <a:ext cx="4869180" cy="634079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Peer Group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3AECE70-38B6-4157-80F9-AFAA9425B1C5}"/>
              </a:ext>
            </a:extLst>
          </p:cNvPr>
          <p:cNvSpPr txBox="1">
            <a:spLocks/>
          </p:cNvSpPr>
          <p:nvPr/>
        </p:nvSpPr>
        <p:spPr>
          <a:xfrm>
            <a:off x="4499991" y="202385"/>
            <a:ext cx="4493695" cy="5033661"/>
          </a:xfrm>
          <a:prstGeom prst="rect">
            <a:avLst/>
          </a:prstGeom>
        </p:spPr>
        <p:txBody>
          <a:bodyPr vert="horz" lIns="0" tIns="45720" rIns="0" bIns="45720" numCol="1" rtlCol="0">
            <a:no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sz="1400" dirty="0"/>
              <a:t>1.            </a:t>
            </a:r>
            <a:r>
              <a:rPr lang="en-GB" sz="1400" dirty="0" err="1"/>
              <a:t>Ardenglen</a:t>
            </a:r>
            <a:r>
              <a:rPr lang="en-GB" sz="1400" dirty="0"/>
              <a:t> Housing Association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sz="1400" dirty="0"/>
              <a:t>2.            </a:t>
            </a:r>
            <a:r>
              <a:rPr lang="en-GB" sz="1400" dirty="0" err="1"/>
              <a:t>Blairtummock</a:t>
            </a:r>
            <a:r>
              <a:rPr lang="en-GB" sz="1400" dirty="0"/>
              <a:t> Housing Association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sz="1400" dirty="0"/>
              <a:t>3.            </a:t>
            </a:r>
            <a:r>
              <a:rPr lang="en-GB" sz="1400" dirty="0" err="1"/>
              <a:t>Calvay</a:t>
            </a:r>
            <a:r>
              <a:rPr lang="en-GB" sz="1400" dirty="0"/>
              <a:t> Housing Association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sz="1400" dirty="0"/>
              <a:t>4.            </a:t>
            </a:r>
            <a:r>
              <a:rPr lang="en-GB" sz="1400" dirty="0" err="1"/>
              <a:t>Cassiltoun</a:t>
            </a:r>
            <a:r>
              <a:rPr lang="en-GB" sz="1400" dirty="0"/>
              <a:t> Housing Association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sz="1400" dirty="0"/>
              <a:t>5.            Charing Cross Housing Association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sz="1400" dirty="0"/>
              <a:t>6.            </a:t>
            </a:r>
            <a:r>
              <a:rPr lang="en-GB" sz="1400" dirty="0" err="1"/>
              <a:t>Dalmuir</a:t>
            </a:r>
            <a:r>
              <a:rPr lang="en-GB" sz="1400" dirty="0"/>
              <a:t> Park Housing Association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sz="1400" dirty="0"/>
              <a:t>7.            </a:t>
            </a:r>
            <a:r>
              <a:rPr lang="en-GB" sz="1400" dirty="0" err="1"/>
              <a:t>Easthall</a:t>
            </a:r>
            <a:r>
              <a:rPr lang="en-GB" sz="1400" dirty="0"/>
              <a:t> Park Housing Cooperative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sz="1400" dirty="0"/>
              <a:t>8.            </a:t>
            </a:r>
            <a:r>
              <a:rPr lang="en-GB" sz="1400" dirty="0" err="1"/>
              <a:t>Ferguslie</a:t>
            </a:r>
            <a:r>
              <a:rPr lang="en-GB" sz="1400" dirty="0"/>
              <a:t> Park Housing Association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sz="1400" dirty="0"/>
              <a:t>9.            Lanarkshire Housing Association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sz="1400" dirty="0"/>
              <a:t>10.          </a:t>
            </a:r>
            <a:r>
              <a:rPr lang="en-GB" sz="1400" dirty="0" err="1"/>
              <a:t>Muirhouse</a:t>
            </a:r>
            <a:r>
              <a:rPr lang="en-GB" sz="1400" dirty="0"/>
              <a:t> Housing Association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sz="1400" dirty="0"/>
              <a:t>11.          Pineview Housing Association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sz="1400" dirty="0"/>
              <a:t>12.          </a:t>
            </a:r>
            <a:r>
              <a:rPr lang="en-GB" sz="1400" dirty="0" err="1"/>
              <a:t>Reidvale</a:t>
            </a:r>
            <a:r>
              <a:rPr lang="en-GB" sz="1400" dirty="0"/>
              <a:t> Housing Association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sz="1400" dirty="0"/>
              <a:t>13.          Rosehill Housing Co-operative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sz="1400" dirty="0"/>
              <a:t>14.          Wellhouse Housing Association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sz="1400" dirty="0"/>
              <a:t>15.          Wishaw and District Housing Association</a:t>
            </a:r>
          </a:p>
        </p:txBody>
      </p:sp>
    </p:spTree>
    <p:extLst>
      <p:ext uri="{BB962C8B-B14F-4D97-AF65-F5344CB8AC3E}">
        <p14:creationId xmlns:p14="http://schemas.microsoft.com/office/powerpoint/2010/main" val="40939024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Tenancy sustainment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CD8626-B717-4918-A3C8-C87C716CE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30</a:t>
            </a:fld>
            <a:endParaRPr lang="en-GB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D1F10D5-914F-48E6-A4E7-8287D092ED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532653"/>
              </p:ext>
            </p:extLst>
          </p:nvPr>
        </p:nvGraphicFramePr>
        <p:xfrm>
          <a:off x="6012160" y="2396196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2016/17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2017/18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100" b="1" i="0" u="none" strike="noStrike" dirty="0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endParaRPr lang="en-GB" sz="1100" b="1" i="0" u="none" strike="noStrike" dirty="0">
                        <a:solidFill>
                          <a:srgbClr val="404040"/>
                        </a:solidFill>
                        <a:effectLst/>
                        <a:latin typeface="+mj-lt"/>
                      </a:endParaRP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94.6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93.0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 Light" panose="020F0302020204030204" pitchFamily="34" charset="0"/>
                        </a:rPr>
                        <a:t>93.1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93.1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90.8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94.4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RSL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88.5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88.2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88.5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SHR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89.0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88.7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88.8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71445C4-EA14-4846-A272-2DD323189E87}"/>
              </a:ext>
            </a:extLst>
          </p:cNvPr>
          <p:cNvSpPr txBox="1">
            <a:spLocks/>
          </p:cNvSpPr>
          <p:nvPr/>
        </p:nvSpPr>
        <p:spPr>
          <a:xfrm>
            <a:off x="6012160" y="771551"/>
            <a:ext cx="2952328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1125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6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6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6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6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6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None/>
              <a:defRPr sz="675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dirty="0">
              <a:solidFill>
                <a:schemeClr val="tx1"/>
              </a:solidFill>
              <a:latin typeface="+mj-lt"/>
            </a:endParaRPr>
          </a:p>
          <a:p>
            <a:r>
              <a:rPr lang="en-GB" sz="1600" b="1" dirty="0">
                <a:solidFill>
                  <a:schemeClr val="tx1"/>
                </a:solidFill>
                <a:latin typeface="+mj-lt"/>
              </a:rPr>
              <a:t>I20:  </a:t>
            </a:r>
            <a:r>
              <a:rPr lang="en-GB" sz="1600" dirty="0">
                <a:solidFill>
                  <a:schemeClr val="tx1"/>
                </a:solidFill>
                <a:latin typeface="+mj-lt"/>
              </a:rPr>
              <a:t>Percentage of new tenancies sustained for more than a year; all sources of let.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002A6E-7D5F-41A6-BDCD-586EDAFDD9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99" y="771551"/>
            <a:ext cx="5338297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583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dirty="0"/>
              <a:t>Tenancy sustainment (homeless)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2160" y="987574"/>
            <a:ext cx="2952328" cy="3184641"/>
          </a:xfrm>
        </p:spPr>
        <p:txBody>
          <a:bodyPr>
            <a:normAutofit/>
          </a:bodyPr>
          <a:lstStyle/>
          <a:p>
            <a:endParaRPr lang="en-GB" sz="1600" dirty="0">
              <a:solidFill>
                <a:schemeClr val="tx1"/>
              </a:solidFill>
              <a:latin typeface="+mj-lt"/>
            </a:endParaRPr>
          </a:p>
          <a:p>
            <a:r>
              <a:rPr lang="en-GB" sz="1600" b="1" dirty="0">
                <a:solidFill>
                  <a:schemeClr val="tx1"/>
                </a:solidFill>
                <a:latin typeface="+mj-lt"/>
              </a:rPr>
              <a:t>I20:</a:t>
            </a:r>
            <a:r>
              <a:rPr lang="en-GB" sz="1600" dirty="0">
                <a:solidFill>
                  <a:schemeClr val="tx1"/>
                </a:solidFill>
                <a:latin typeface="+mj-lt"/>
              </a:rPr>
              <a:t>  Percentage of new tenancies sustained for more than a year; statutory homeless.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FF42AE-44E1-4506-BFE6-D8389FF9E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DB56070-E318-4AB4-8E5A-8F79513855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44107"/>
              </p:ext>
            </p:extLst>
          </p:nvPr>
        </p:nvGraphicFramePr>
        <p:xfrm>
          <a:off x="6012160" y="2396196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2016/17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2017/18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100" b="1" i="0" u="none" strike="noStrike" dirty="0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endParaRPr lang="en-GB" sz="1100" b="1" i="0" u="none" strike="noStrike" dirty="0">
                        <a:solidFill>
                          <a:srgbClr val="404040"/>
                        </a:solidFill>
                        <a:effectLst/>
                        <a:latin typeface="+mj-lt"/>
                      </a:endParaRP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100.0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80.0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 Light" panose="020F0302020204030204" pitchFamily="34" charset="0"/>
                        </a:rPr>
                        <a:t>100.0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94.8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87.2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91.8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RSL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89.2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89.7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89.3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SHR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88.4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88.2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87.9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F3D8BC1-AD37-453C-B606-A49740FA0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51" y="771550"/>
            <a:ext cx="5307545" cy="423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009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Evictions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2160" y="1059582"/>
            <a:ext cx="2952328" cy="3112633"/>
          </a:xfrm>
        </p:spPr>
        <p:txBody>
          <a:bodyPr>
            <a:normAutofit/>
          </a:bodyPr>
          <a:lstStyle/>
          <a:p>
            <a:endParaRPr lang="en-GB" sz="1600" dirty="0">
              <a:solidFill>
                <a:schemeClr val="tx1"/>
              </a:solidFill>
              <a:latin typeface="+mj-lt"/>
            </a:endParaRPr>
          </a:p>
          <a:p>
            <a:r>
              <a:rPr lang="en-GB" sz="1600" b="1" dirty="0">
                <a:solidFill>
                  <a:schemeClr val="tx1"/>
                </a:solidFill>
                <a:latin typeface="+mj-lt"/>
              </a:rPr>
              <a:t>I24:</a:t>
            </a:r>
            <a:r>
              <a:rPr lang="en-GB" sz="1600" dirty="0">
                <a:solidFill>
                  <a:schemeClr val="tx1"/>
                </a:solidFill>
                <a:latin typeface="+mj-lt"/>
              </a:rPr>
              <a:t>  Evictions</a:t>
            </a:r>
          </a:p>
          <a:p>
            <a:r>
              <a:rPr lang="en-GB" sz="1600" dirty="0">
                <a:solidFill>
                  <a:schemeClr val="tx1"/>
                </a:solidFill>
                <a:latin typeface="+mj-lt"/>
              </a:rPr>
              <a:t>Evictions as a percentage of stock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F12CF3-2422-4402-9B7E-E8D028A59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32</a:t>
            </a:fld>
            <a:endParaRPr lang="en-GB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0F3D61D-4D8B-4864-AF57-3E0FE0379A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808713"/>
              </p:ext>
            </p:extLst>
          </p:nvPr>
        </p:nvGraphicFramePr>
        <p:xfrm>
          <a:off x="6012160" y="2396196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2016/17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2017/18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100" b="1" i="0" u="none" strike="noStrike" dirty="0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endParaRPr lang="en-GB" sz="1100" b="1" i="0" u="none" strike="noStrike" dirty="0">
                        <a:solidFill>
                          <a:srgbClr val="404040"/>
                        </a:solidFill>
                        <a:effectLst/>
                        <a:latin typeface="+mj-lt"/>
                      </a:endParaRP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0.42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0.43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 Light" panose="020F0302020204030204" pitchFamily="34" charset="0"/>
                        </a:rPr>
                        <a:t>0.00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0.22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0.17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0.30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RSL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0.32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0.32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0.33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SHR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0.39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0.38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0.39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99E0598-6A06-499C-9B34-206082504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02" y="771550"/>
            <a:ext cx="5325894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249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Abandonments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2160" y="915567"/>
            <a:ext cx="2952328" cy="1440160"/>
          </a:xfrm>
        </p:spPr>
        <p:txBody>
          <a:bodyPr>
            <a:normAutofit/>
          </a:bodyPr>
          <a:lstStyle/>
          <a:p>
            <a:endParaRPr lang="en-GB" sz="1600" dirty="0">
              <a:solidFill>
                <a:schemeClr val="tx1"/>
              </a:solidFill>
              <a:latin typeface="+mj-lt"/>
            </a:endParaRPr>
          </a:p>
          <a:p>
            <a:r>
              <a:rPr lang="en-GB" sz="1600" b="1" dirty="0">
                <a:solidFill>
                  <a:schemeClr val="tx1"/>
                </a:solidFill>
                <a:latin typeface="+mj-lt"/>
              </a:rPr>
              <a:t>C11:</a:t>
            </a:r>
            <a:r>
              <a:rPr lang="en-GB" sz="1600" dirty="0">
                <a:solidFill>
                  <a:schemeClr val="tx1"/>
                </a:solidFill>
                <a:latin typeface="+mj-lt"/>
              </a:rPr>
              <a:t>  Abandoned properties.</a:t>
            </a:r>
          </a:p>
          <a:p>
            <a:r>
              <a:rPr lang="en-GB" sz="1600" dirty="0">
                <a:solidFill>
                  <a:schemeClr val="tx1"/>
                </a:solidFill>
                <a:latin typeface="+mj-lt"/>
              </a:rPr>
              <a:t>Abandonments as a percentage of stock.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8DDE97-49BE-4327-A12F-3C534B1A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33</a:t>
            </a:fld>
            <a:endParaRPr lang="en-GB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7827A2C-3FA5-485E-B6C5-65D02CE1C0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74969"/>
              </p:ext>
            </p:extLst>
          </p:nvPr>
        </p:nvGraphicFramePr>
        <p:xfrm>
          <a:off x="6012160" y="2396196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2016/17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2017/18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100" b="1" i="0" u="none" strike="noStrike" dirty="0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endParaRPr lang="en-GB" sz="1100" b="1" i="0" u="none" strike="noStrike" dirty="0">
                        <a:solidFill>
                          <a:srgbClr val="404040"/>
                        </a:solidFill>
                        <a:effectLst/>
                        <a:latin typeface="+mj-lt"/>
                      </a:endParaRP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0.28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0.43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 Light" panose="020F0302020204030204" pitchFamily="34" charset="0"/>
                        </a:rPr>
                        <a:t>0.28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0.38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0.53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0.44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RSL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0.54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0.52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0.55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SHR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0.59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0.56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0.60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0AD69C0-090D-4B56-8EEF-F5C427DE1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88" y="771550"/>
            <a:ext cx="5329008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767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Rents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GB" sz="1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2E9F53-43E0-4329-8DBB-A842F6F43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7791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Rents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2160" y="267494"/>
            <a:ext cx="2952328" cy="1008112"/>
          </a:xfrm>
        </p:spPr>
        <p:txBody>
          <a:bodyPr>
            <a:normAutofit/>
          </a:bodyPr>
          <a:lstStyle/>
          <a:p>
            <a:endParaRPr lang="en-GB" sz="1600" dirty="0">
              <a:solidFill>
                <a:schemeClr val="tx1"/>
              </a:solidFill>
              <a:latin typeface="+mj-lt"/>
            </a:endParaRPr>
          </a:p>
          <a:p>
            <a:r>
              <a:rPr lang="en-GB" sz="1600" b="1" dirty="0">
                <a:solidFill>
                  <a:schemeClr val="tx1"/>
                </a:solidFill>
                <a:latin typeface="+mj-lt"/>
              </a:rPr>
              <a:t>C17:  </a:t>
            </a:r>
            <a:r>
              <a:rPr lang="en-GB" sz="1600" dirty="0">
                <a:solidFill>
                  <a:schemeClr val="tx1"/>
                </a:solidFill>
                <a:latin typeface="+mj-lt"/>
              </a:rPr>
              <a:t>Average weekly rent and rent increase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26156A-05A0-4D11-A615-63EC69C7A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35</a:t>
            </a:fld>
            <a:endParaRPr lang="en-GB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DD54818-A595-4776-9BD0-C532BE644B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732245"/>
              </p:ext>
            </p:extLst>
          </p:nvPr>
        </p:nvGraphicFramePr>
        <p:xfrm>
          <a:off x="6012160" y="1316075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£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2016/17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2017/18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100" b="1" i="0" u="none" strike="noStrike" dirty="0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endParaRPr lang="en-GB" sz="1100" b="1" i="0" u="none" strike="noStrike" dirty="0">
                        <a:solidFill>
                          <a:srgbClr val="404040"/>
                        </a:solidFill>
                        <a:effectLst/>
                        <a:latin typeface="+mj-lt"/>
                      </a:endParaRP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67.69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69.06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71.14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72.63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73.89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76.27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RSL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80.37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82.59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85.45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SHR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74.39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76.23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79.08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7745BD6-E856-4FC9-BD88-9B48E0059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302866"/>
              </p:ext>
            </p:extLst>
          </p:nvPr>
        </p:nvGraphicFramePr>
        <p:xfrm>
          <a:off x="6012160" y="3044268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2016/17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2017/18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100" b="1" i="0" u="none" strike="noStrike" dirty="0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endParaRPr lang="en-GB" sz="1100" b="1" i="0" u="none" strike="noStrike" dirty="0">
                        <a:solidFill>
                          <a:srgbClr val="404040"/>
                        </a:solidFill>
                        <a:effectLst/>
                        <a:latin typeface="+mj-lt"/>
                      </a:endParaRP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2.0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 Light" panose="020F0302020204030204" pitchFamily="34" charset="0"/>
                        </a:rPr>
                        <a:t>2.5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2.0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RSL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2.2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SHR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2.3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2FD4929-51E5-4F7F-A186-3562C14AC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055" y="771550"/>
            <a:ext cx="4933709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956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Rent increase (trends)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2160" y="267495"/>
            <a:ext cx="2952328" cy="1080120"/>
          </a:xfrm>
        </p:spPr>
        <p:txBody>
          <a:bodyPr>
            <a:normAutofit/>
          </a:bodyPr>
          <a:lstStyle/>
          <a:p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C21:  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Change in average rent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DDA7D9-316D-4FD5-A1B3-154282E44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36</a:t>
            </a:fld>
            <a:endParaRPr lang="en-GB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5AAF85B-6992-4134-A33A-644BC2A7A4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275950"/>
              </p:ext>
            </p:extLst>
          </p:nvPr>
        </p:nvGraphicFramePr>
        <p:xfrm>
          <a:off x="6012160" y="1316075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£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2016/17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2017/18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100" b="1" i="0" u="none" strike="noStrike" dirty="0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endParaRPr lang="en-GB" sz="1100" b="1" i="0" u="none" strike="noStrike" dirty="0">
                        <a:solidFill>
                          <a:srgbClr val="404040"/>
                        </a:solidFill>
                        <a:effectLst/>
                        <a:latin typeface="+mj-lt"/>
                      </a:endParaRP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67.69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69.06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71.14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72.63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73.89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76.27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RSL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80.37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82.59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85.45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SHR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74.39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76.23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79.08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D70E7DA-1E94-4C95-9394-AEB9862CDF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917562"/>
              </p:ext>
            </p:extLst>
          </p:nvPr>
        </p:nvGraphicFramePr>
        <p:xfrm>
          <a:off x="6012160" y="3044268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2016/17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2017/18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100" b="1" i="0" u="none" strike="noStrike" dirty="0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endParaRPr lang="en-GB" sz="1100" b="1" i="0" u="none" strike="noStrike" dirty="0">
                        <a:solidFill>
                          <a:srgbClr val="404040"/>
                        </a:solidFill>
                        <a:effectLst/>
                        <a:latin typeface="+mj-lt"/>
                      </a:endParaRP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2.0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 Light" panose="020F0302020204030204" pitchFamily="34" charset="0"/>
                        </a:rPr>
                        <a:t>2.5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2.0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RSL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2.2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SHR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2.3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03C5EDC-CB17-43D5-BCAC-F7A7EFB914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771551"/>
            <a:ext cx="5466479" cy="40324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8BF293-9731-42FE-8734-FB3457EBFB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0507" y="4876008"/>
            <a:ext cx="3409950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375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Direct housing costs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2160" y="1059582"/>
            <a:ext cx="2952328" cy="3040625"/>
          </a:xfrm>
        </p:spPr>
        <p:txBody>
          <a:bodyPr>
            <a:normAutofit/>
          </a:bodyPr>
          <a:lstStyle/>
          <a:p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en-GB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C22: 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Percentage of households for which landlords are paid housing costs directly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B1EECE-F33B-4345-BE0A-A02448F01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37</a:t>
            </a:fld>
            <a:endParaRPr lang="en-GB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5EF919D-A2D2-4F55-89BE-27A087C8DD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950117"/>
              </p:ext>
            </p:extLst>
          </p:nvPr>
        </p:nvGraphicFramePr>
        <p:xfrm>
          <a:off x="6012160" y="2396196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2016/17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2017/18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100" b="1" i="0" u="none" strike="noStrike" dirty="0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endParaRPr lang="en-GB" sz="1100" b="1" i="0" u="none" strike="noStrike" dirty="0">
                        <a:solidFill>
                          <a:srgbClr val="404040"/>
                        </a:solidFill>
                        <a:effectLst/>
                        <a:latin typeface="+mj-lt"/>
                      </a:endParaRP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78.1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63.3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64.7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66.5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69.8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65.0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RSL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64.5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63.5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62.2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SHR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68.1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67.2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64.9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7C06E3A-7719-4202-9ED9-9A0BE0BB04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3" y="771550"/>
            <a:ext cx="5316835" cy="423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1589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Direct housing costs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2160" y="987574"/>
            <a:ext cx="2952328" cy="3184641"/>
          </a:xfrm>
        </p:spPr>
        <p:txBody>
          <a:bodyPr>
            <a:normAutofit/>
          </a:bodyPr>
          <a:lstStyle/>
          <a:p>
            <a:endParaRPr lang="en-GB" sz="1600" dirty="0">
              <a:solidFill>
                <a:schemeClr val="tx1"/>
              </a:solidFill>
              <a:latin typeface="+mj-lt"/>
            </a:endParaRPr>
          </a:p>
          <a:p>
            <a:r>
              <a:rPr lang="en-GB" sz="1600" b="1" dirty="0">
                <a:solidFill>
                  <a:schemeClr val="tx1"/>
                </a:solidFill>
                <a:latin typeface="+mj-lt"/>
              </a:rPr>
              <a:t>C22:  </a:t>
            </a:r>
            <a:r>
              <a:rPr lang="en-GB" sz="1600" dirty="0">
                <a:solidFill>
                  <a:schemeClr val="tx1"/>
                </a:solidFill>
                <a:latin typeface="+mj-lt"/>
              </a:rPr>
              <a:t>Percentage value of the direct housing payments received in the reporting year.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855FF3-53CE-4393-9C6D-904ADFF9D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38</a:t>
            </a:fld>
            <a:endParaRPr lang="en-GB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B5BFF96-EF5E-4F6D-A1C6-2C3251A6E3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750647"/>
              </p:ext>
            </p:extLst>
          </p:nvPr>
        </p:nvGraphicFramePr>
        <p:xfrm>
          <a:off x="6012160" y="2396196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2016/17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2017/18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100" b="1" i="0" u="none" strike="noStrike" dirty="0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endParaRPr lang="en-GB" sz="1100" b="1" i="0" u="none" strike="noStrike" dirty="0">
                        <a:solidFill>
                          <a:srgbClr val="404040"/>
                        </a:solidFill>
                        <a:effectLst/>
                        <a:latin typeface="+mj-lt"/>
                      </a:endParaRP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61.1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61.2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63.0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54.7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54.5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53.1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RSL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53.2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52.0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50.3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SHR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54.4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53.3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51.6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0FC0699B-9276-4402-BD78-B208B212B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771550"/>
            <a:ext cx="5332016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826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" y="65463"/>
            <a:ext cx="4869180" cy="634079"/>
          </a:xfrm>
        </p:spPr>
        <p:txBody>
          <a:bodyPr>
            <a:normAutofit/>
          </a:bodyPr>
          <a:lstStyle/>
          <a:p>
            <a:r>
              <a:rPr lang="en-GB" sz="3200" dirty="0"/>
              <a:t>Rent collection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2160" y="1059583"/>
            <a:ext cx="2952328" cy="1255674"/>
          </a:xfrm>
        </p:spPr>
        <p:txBody>
          <a:bodyPr>
            <a:normAutofit/>
          </a:bodyPr>
          <a:lstStyle/>
          <a:p>
            <a:endParaRPr lang="en-GB" sz="1600" dirty="0">
              <a:solidFill>
                <a:schemeClr val="tx1"/>
              </a:solidFill>
              <a:latin typeface="+mj-lt"/>
            </a:endParaRPr>
          </a:p>
          <a:p>
            <a:r>
              <a:rPr lang="en-GB" sz="1600" b="1" dirty="0">
                <a:solidFill>
                  <a:schemeClr val="tx1"/>
                </a:solidFill>
                <a:latin typeface="+mj-lt"/>
              </a:rPr>
              <a:t>I30:</a:t>
            </a:r>
            <a:r>
              <a:rPr lang="en-GB" sz="1600" dirty="0">
                <a:solidFill>
                  <a:schemeClr val="tx1"/>
                </a:solidFill>
                <a:latin typeface="+mj-lt"/>
              </a:rPr>
              <a:t>  Rent collected from tenants as a percentage of total rent due in the reporting year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DC55AF-A81E-4B76-B5AE-4A24C1AAD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39</a:t>
            </a:fld>
            <a:endParaRPr lang="en-GB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C744086-739B-4110-9939-B59DF674FB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009660"/>
              </p:ext>
            </p:extLst>
          </p:nvPr>
        </p:nvGraphicFramePr>
        <p:xfrm>
          <a:off x="6012160" y="2396196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2016/17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2017/18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100" b="1" i="0" u="none" strike="noStrike" dirty="0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endParaRPr lang="en-GB" sz="1100" b="1" i="0" u="none" strike="noStrike" dirty="0">
                        <a:solidFill>
                          <a:srgbClr val="404040"/>
                        </a:solidFill>
                        <a:effectLst/>
                        <a:latin typeface="+mj-lt"/>
                      </a:endParaRP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99.2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100.5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99.0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100.6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99.4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99.0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RSL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99.9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99.6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99.5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SHR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99.6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99.4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99.1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3A7E618-90F9-46D5-AFC5-1497FEE69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790564"/>
            <a:ext cx="5311245" cy="423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513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F6E14E-3E21-45FF-809F-E36E77AC7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4D98BE2-7D46-4BE0-8FE4-794175EA18C7}"/>
              </a:ext>
            </a:extLst>
          </p:cNvPr>
          <p:cNvSpPr txBox="1">
            <a:spLocks/>
          </p:cNvSpPr>
          <p:nvPr/>
        </p:nvSpPr>
        <p:spPr>
          <a:xfrm>
            <a:off x="3779912" y="3147814"/>
            <a:ext cx="4946888" cy="216024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GB" sz="2000" dirty="0"/>
              <a:t> </a:t>
            </a:r>
            <a:r>
              <a:rPr lang="en-GB" sz="2000" dirty="0">
                <a:latin typeface="+mj-lt"/>
              </a:rPr>
              <a:t>Tenants surveyed: </a:t>
            </a:r>
            <a:r>
              <a:rPr lang="en-GB" sz="2000" b="1" dirty="0">
                <a:latin typeface="+mj-lt"/>
              </a:rPr>
              <a:t>529 (99 responses)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000" dirty="0">
                <a:latin typeface="+mj-lt"/>
              </a:rPr>
              <a:t> Method: </a:t>
            </a:r>
            <a:r>
              <a:rPr lang="en-GB" sz="2000" b="1" dirty="0">
                <a:latin typeface="+mj-lt"/>
              </a:rPr>
              <a:t>face-to-face</a:t>
            </a:r>
          </a:p>
          <a:p>
            <a:pPr>
              <a:buFont typeface="Wingdings" panose="05000000000000000000" pitchFamily="2" charset="2"/>
              <a:buChar char="§"/>
              <a:tabLst>
                <a:tab pos="1077913" algn="l"/>
              </a:tabLst>
            </a:pPr>
            <a:r>
              <a:rPr lang="en-GB" sz="2000" dirty="0">
                <a:latin typeface="+mj-lt"/>
              </a:rPr>
              <a:t> Date: </a:t>
            </a:r>
            <a:r>
              <a:rPr lang="en-GB" sz="2000" b="1" dirty="0">
                <a:latin typeface="+mj-lt"/>
              </a:rPr>
              <a:t>December 2016</a:t>
            </a:r>
          </a:p>
          <a:p>
            <a:endParaRPr lang="en-GB" sz="1100" dirty="0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320F7F1-B65F-4BC7-A298-7D5F45A235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528633"/>
              </p:ext>
            </p:extLst>
          </p:nvPr>
        </p:nvGraphicFramePr>
        <p:xfrm>
          <a:off x="494788" y="1476292"/>
          <a:ext cx="2857500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3" imgW="2856960" imgH="2856960" progId="">
                  <p:embed/>
                </p:oleObj>
              </mc:Choice>
              <mc:Fallback>
                <p:oleObj r:id="rId3" imgW="2856960" imgH="2856960" progId="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0320F7F1-B65F-4BC7-A298-7D5F45A235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4788" y="1476292"/>
                        <a:ext cx="2857500" cy="285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2F126497-C464-4E80-9F9E-3CA539CD2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" y="65463"/>
            <a:ext cx="4869180" cy="634079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bg1"/>
                </a:solidFill>
              </a:rPr>
              <a:t>Method</a:t>
            </a:r>
          </a:p>
        </p:txBody>
      </p:sp>
    </p:spTree>
    <p:extLst>
      <p:ext uri="{BB962C8B-B14F-4D97-AF65-F5344CB8AC3E}">
        <p14:creationId xmlns:p14="http://schemas.microsoft.com/office/powerpoint/2010/main" val="12154581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Arrears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2160" y="771551"/>
            <a:ext cx="2952328" cy="1512168"/>
          </a:xfrm>
        </p:spPr>
        <p:txBody>
          <a:bodyPr>
            <a:normAutofit/>
          </a:bodyPr>
          <a:lstStyle/>
          <a:p>
            <a:endParaRPr lang="en-GB" sz="1600" dirty="0">
              <a:solidFill>
                <a:schemeClr val="tx1"/>
              </a:solidFill>
              <a:latin typeface="+mj-lt"/>
            </a:endParaRPr>
          </a:p>
          <a:p>
            <a:r>
              <a:rPr lang="en-GB" sz="1600" b="1" dirty="0">
                <a:solidFill>
                  <a:schemeClr val="tx1"/>
                </a:solidFill>
                <a:latin typeface="+mj-lt"/>
              </a:rPr>
              <a:t>I31:</a:t>
            </a:r>
            <a:r>
              <a:rPr lang="en-GB" sz="1600" dirty="0">
                <a:solidFill>
                  <a:schemeClr val="tx1"/>
                </a:solidFill>
                <a:latin typeface="+mj-lt"/>
              </a:rPr>
              <a:t>  Current rent arrears (all tenants) as at 31 March each year as a percentage of rent due for the reporting year.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7A5CF5-010A-4902-BA09-4212B6D51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40</a:t>
            </a:fld>
            <a:endParaRPr lang="en-GB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7538A31-79F1-4F62-8786-448740F8C4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2154"/>
              </p:ext>
            </p:extLst>
          </p:nvPr>
        </p:nvGraphicFramePr>
        <p:xfrm>
          <a:off x="6012160" y="2396196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2016/17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2017/18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100" b="1" i="0" u="none" strike="noStrike" dirty="0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endParaRPr lang="en-GB" sz="1100" b="1" i="0" u="none" strike="noStrike" dirty="0">
                        <a:solidFill>
                          <a:srgbClr val="404040"/>
                        </a:solidFill>
                        <a:effectLst/>
                        <a:latin typeface="+mj-lt"/>
                      </a:endParaRP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2.8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 Light" panose="020F0302020204030204" pitchFamily="34" charset="0"/>
                        </a:rPr>
                        <a:t>2.2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2.4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2.4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2.7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RSL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2.7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2.8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SHR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3.3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3.6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sp>
        <p:nvSpPr>
          <p:cNvPr id="11" name="Arrow: Right 10">
            <a:extLst>
              <a:ext uri="{FF2B5EF4-FFF2-40B4-BE49-F238E27FC236}">
                <a16:creationId xmlns:a16="http://schemas.microsoft.com/office/drawing/2014/main" id="{771345D3-DA95-409A-A390-0FA23CAA87CA}"/>
              </a:ext>
            </a:extLst>
          </p:cNvPr>
          <p:cNvSpPr/>
          <p:nvPr/>
        </p:nvSpPr>
        <p:spPr>
          <a:xfrm rot="5400000">
            <a:off x="1799692" y="1311610"/>
            <a:ext cx="468053" cy="252029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6CE971-EEFC-47D9-A249-44A3B8E95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779045"/>
            <a:ext cx="5256801" cy="4306487"/>
          </a:xfrm>
          <a:prstGeom prst="rect">
            <a:avLst/>
          </a:prstGeom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A16349B2-8ECC-4E42-877D-AD78E4F5BD3F}"/>
              </a:ext>
            </a:extLst>
          </p:cNvPr>
          <p:cNvSpPr/>
          <p:nvPr/>
        </p:nvSpPr>
        <p:spPr>
          <a:xfrm rot="5400000" flipV="1">
            <a:off x="1323160" y="1773999"/>
            <a:ext cx="449008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7290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Arrears (trends)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2160" y="1275606"/>
            <a:ext cx="2952328" cy="2563315"/>
          </a:xfrm>
        </p:spPr>
        <p:txBody>
          <a:bodyPr>
            <a:normAutofit/>
          </a:bodyPr>
          <a:lstStyle/>
          <a:p>
            <a:endParaRPr lang="en-GB" sz="1600" dirty="0">
              <a:solidFill>
                <a:schemeClr val="tx1"/>
              </a:solidFill>
              <a:latin typeface="+mj-lt"/>
            </a:endParaRPr>
          </a:p>
          <a:p>
            <a:r>
              <a:rPr lang="en-GB" sz="1600" b="1" dirty="0">
                <a:solidFill>
                  <a:schemeClr val="tx1"/>
                </a:solidFill>
                <a:latin typeface="+mj-lt"/>
              </a:rPr>
              <a:t>I31:</a:t>
            </a:r>
            <a:r>
              <a:rPr lang="en-GB" sz="1600" dirty="0">
                <a:solidFill>
                  <a:schemeClr val="tx1"/>
                </a:solidFill>
                <a:latin typeface="+mj-lt"/>
              </a:rPr>
              <a:t>  Gross Arrears trends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3C5C18-B556-464C-8D3E-D0BA3ACDF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41</a:t>
            </a:fld>
            <a:endParaRPr lang="en-GB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D8E3F7D-DE4A-431B-9F20-C14468358B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380086"/>
              </p:ext>
            </p:extLst>
          </p:nvPr>
        </p:nvGraphicFramePr>
        <p:xfrm>
          <a:off x="6012160" y="2396196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2016/17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2017/18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100" b="1" i="0" u="none" strike="noStrike" dirty="0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endParaRPr lang="en-GB" sz="1100" b="1" i="0" u="none" strike="noStrike" dirty="0">
                        <a:solidFill>
                          <a:srgbClr val="404040"/>
                        </a:solidFill>
                        <a:effectLst/>
                        <a:latin typeface="+mj-lt"/>
                      </a:endParaRP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3.3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 Light" panose="020F0302020204030204" pitchFamily="34" charset="0"/>
                        </a:rPr>
                        <a:t>2.7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3.3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3.6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RSL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4.3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4.3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4.2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SHR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5.3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5.4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5.7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B7E199C-93E4-441E-AABF-A5C510DD9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53" y="771549"/>
            <a:ext cx="5471059" cy="430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7298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Arrears written off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2160" y="987575"/>
            <a:ext cx="2952328" cy="1224136"/>
          </a:xfrm>
        </p:spPr>
        <p:txBody>
          <a:bodyPr>
            <a:normAutofit/>
          </a:bodyPr>
          <a:lstStyle/>
          <a:p>
            <a:endParaRPr lang="en-GB" sz="1600" dirty="0">
              <a:solidFill>
                <a:schemeClr val="tx1"/>
              </a:solidFill>
              <a:latin typeface="+mj-lt"/>
            </a:endParaRPr>
          </a:p>
          <a:p>
            <a:r>
              <a:rPr lang="en-GB" sz="1600" b="1" dirty="0">
                <a:solidFill>
                  <a:schemeClr val="tx1"/>
                </a:solidFill>
                <a:latin typeface="+mj-lt"/>
              </a:rPr>
              <a:t>C23</a:t>
            </a:r>
            <a:r>
              <a:rPr lang="en-GB" sz="1600" dirty="0">
                <a:solidFill>
                  <a:schemeClr val="tx1"/>
                </a:solidFill>
                <a:latin typeface="+mj-lt"/>
              </a:rPr>
              <a:t>:  percentage of former tenant rent arrears written off at the year end.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03E0E9-151E-4FE6-8FC7-F28248A79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42</a:t>
            </a:fld>
            <a:endParaRPr lang="en-GB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E2458A5-0DE0-49A3-BB16-83AD7AF37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689889"/>
              </p:ext>
            </p:extLst>
          </p:nvPr>
        </p:nvGraphicFramePr>
        <p:xfrm>
          <a:off x="6012160" y="2396196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2016/17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2017/18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100" b="1" i="0" u="none" strike="noStrike" dirty="0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endParaRPr lang="en-GB" sz="1100" b="1" i="0" u="none" strike="noStrike" dirty="0">
                        <a:solidFill>
                          <a:srgbClr val="404040"/>
                        </a:solidFill>
                        <a:effectLst/>
                        <a:latin typeface="+mj-lt"/>
                      </a:endParaRP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11.1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43.1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53.7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37.4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43.7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42.4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RSL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44.6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46.8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45.4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SHR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37.1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36.1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39.6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0F39B48-59E2-40C7-81A3-70590007C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5" y="771550"/>
            <a:ext cx="5313633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9050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Legal action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2160" y="1275607"/>
            <a:ext cx="2952328" cy="1052808"/>
          </a:xfrm>
        </p:spPr>
        <p:txBody>
          <a:bodyPr>
            <a:normAutofit/>
          </a:bodyPr>
          <a:lstStyle/>
          <a:p>
            <a:endParaRPr lang="en-GB" sz="1600" dirty="0">
              <a:solidFill>
                <a:schemeClr val="tx1"/>
              </a:solidFill>
              <a:latin typeface="+mj-lt"/>
            </a:endParaRPr>
          </a:p>
          <a:p>
            <a:r>
              <a:rPr lang="en-GB" sz="1600" b="1" u="sng" dirty="0">
                <a:solidFill>
                  <a:schemeClr val="tx1"/>
                </a:solidFill>
                <a:latin typeface="+mj-lt"/>
              </a:rPr>
              <a:t>Legal action process</a:t>
            </a:r>
            <a:r>
              <a:rPr lang="en-GB" sz="1600" dirty="0">
                <a:solidFill>
                  <a:schemeClr val="tx1"/>
                </a:solidFill>
                <a:latin typeface="+mj-lt"/>
              </a:rPr>
              <a:t> as a  percentage of lettable stock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AC791D-82C9-403D-955E-035D036BB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43</a:t>
            </a:fld>
            <a:endParaRPr lang="en-GB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4D302D0-2BE1-4096-9A8C-D70EDE3E9F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656745"/>
              </p:ext>
            </p:extLst>
          </p:nvPr>
        </p:nvGraphicFramePr>
        <p:xfrm>
          <a:off x="5868144" y="2415992"/>
          <a:ext cx="3096344" cy="1052808"/>
        </p:xfrm>
        <a:graphic>
          <a:graphicData uri="http://schemas.openxmlformats.org/drawingml/2006/table">
            <a:tbl>
              <a:tblPr/>
              <a:tblGrid>
                <a:gridCol w="1215020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627108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627108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627108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BHA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Peer Group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RSL Average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 Evictions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0.30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0.33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 Decrees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0.51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0.64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 Court</a:t>
                      </a:r>
                      <a:r>
                        <a:rPr lang="en-GB" sz="1100" b="0" i="0" u="none" strike="noStrik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 actions started</a:t>
                      </a:r>
                      <a:endParaRPr lang="en-GB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0.28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1.23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1.29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970421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 NOPs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2.14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3.41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j-lt"/>
                        </a:rPr>
                        <a:t>5.01</a:t>
                      </a:r>
                    </a:p>
                  </a:txBody>
                  <a:tcPr marL="0" marR="0" marT="0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82779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C6AADC8-6B19-45F5-971D-25C6E294B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771550"/>
            <a:ext cx="5312837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798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Voids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GB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899" y="4536198"/>
            <a:ext cx="658416" cy="58248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41C0DE-482F-459E-AFB8-382597571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5329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err="1"/>
              <a:t>Relet</a:t>
            </a:r>
            <a:r>
              <a:rPr lang="en-GB" sz="3200" dirty="0"/>
              <a:t> times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2160" y="987574"/>
            <a:ext cx="2952328" cy="3184641"/>
          </a:xfrm>
        </p:spPr>
        <p:txBody>
          <a:bodyPr>
            <a:normAutofit/>
          </a:bodyPr>
          <a:lstStyle/>
          <a:p>
            <a:endParaRPr lang="en-GB" sz="1600" dirty="0">
              <a:solidFill>
                <a:schemeClr val="tx1"/>
              </a:solidFill>
              <a:latin typeface="+mj-lt"/>
            </a:endParaRPr>
          </a:p>
          <a:p>
            <a:r>
              <a:rPr lang="en-GB" sz="1600" b="1" dirty="0">
                <a:solidFill>
                  <a:schemeClr val="tx1"/>
                </a:solidFill>
                <a:latin typeface="+mj-lt"/>
              </a:rPr>
              <a:t>I35:</a:t>
            </a:r>
            <a:r>
              <a:rPr lang="en-GB" sz="1600" dirty="0">
                <a:solidFill>
                  <a:schemeClr val="tx1"/>
                </a:solidFill>
                <a:latin typeface="+mj-lt"/>
              </a:rPr>
              <a:t>  Average length of time taken to </a:t>
            </a:r>
            <a:r>
              <a:rPr lang="en-GB" sz="1600" dirty="0" err="1">
                <a:solidFill>
                  <a:schemeClr val="tx1"/>
                </a:solidFill>
                <a:latin typeface="+mj-lt"/>
              </a:rPr>
              <a:t>relet</a:t>
            </a:r>
            <a:r>
              <a:rPr lang="en-GB" sz="1600" dirty="0">
                <a:solidFill>
                  <a:schemeClr val="tx1"/>
                </a:solidFill>
                <a:latin typeface="+mj-lt"/>
              </a:rPr>
              <a:t> properties in the last year (calendar days)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3D96AE-2AF9-45D1-B4BF-12DCF3ADD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45</a:t>
            </a:fld>
            <a:endParaRPr lang="en-GB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8063B0B-3595-48CB-A16C-AB3E88F3BD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7075426"/>
              </p:ext>
            </p:extLst>
          </p:nvPr>
        </p:nvGraphicFramePr>
        <p:xfrm>
          <a:off x="6012160" y="2396196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2016/17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2017/18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100" b="1" i="0" u="none" strike="noStrike" dirty="0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endParaRPr lang="en-GB" sz="1100" b="1" i="0" u="none" strike="noStrike" dirty="0">
                        <a:solidFill>
                          <a:srgbClr val="404040"/>
                        </a:solidFill>
                        <a:effectLst/>
                        <a:latin typeface="+mj-lt"/>
                      </a:endParaRP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11.3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14.1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 Light" panose="020F0302020204030204" pitchFamily="34" charset="0"/>
                        </a:rPr>
                        <a:t>11.6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12.0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11.0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11.1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RSL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28.8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29.0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29.5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SHR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31.5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30.7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31.9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559FE27-C059-43D8-94A9-2393A9CBA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85" y="792123"/>
            <a:ext cx="5303203" cy="422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310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Void rent loss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2160" y="1059582"/>
            <a:ext cx="2952328" cy="3112633"/>
          </a:xfrm>
        </p:spPr>
        <p:txBody>
          <a:bodyPr>
            <a:normAutofit/>
          </a:bodyPr>
          <a:lstStyle/>
          <a:p>
            <a:endParaRPr lang="en-GB" sz="1600" dirty="0">
              <a:solidFill>
                <a:schemeClr val="tx1"/>
              </a:solidFill>
              <a:latin typeface="+mj-lt"/>
            </a:endParaRPr>
          </a:p>
          <a:p>
            <a:r>
              <a:rPr lang="en-GB" sz="1600" b="1" dirty="0">
                <a:solidFill>
                  <a:schemeClr val="tx1"/>
                </a:solidFill>
                <a:latin typeface="+mj-lt"/>
              </a:rPr>
              <a:t>I34:</a:t>
            </a:r>
            <a:r>
              <a:rPr lang="en-GB" sz="1600" dirty="0">
                <a:solidFill>
                  <a:schemeClr val="tx1"/>
                </a:solidFill>
                <a:latin typeface="+mj-lt"/>
              </a:rPr>
              <a:t>  percentage of rent lost through properties being empty in the last year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02EC1B-BE81-486A-BE08-E404F6299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46</a:t>
            </a:fld>
            <a:endParaRPr lang="en-GB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1B9870F-317F-4DCD-8E01-047D7D36C6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956452"/>
              </p:ext>
            </p:extLst>
          </p:nvPr>
        </p:nvGraphicFramePr>
        <p:xfrm>
          <a:off x="6012160" y="2396196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2016/17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2017/18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100" b="1" i="0" u="none" strike="noStrike" dirty="0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endParaRPr lang="en-GB" sz="1100" b="1" i="0" u="none" strike="noStrike" dirty="0">
                        <a:solidFill>
                          <a:srgbClr val="404040"/>
                        </a:solidFill>
                        <a:effectLst/>
                        <a:latin typeface="+mj-lt"/>
                      </a:endParaRP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0.21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0.14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 Light" panose="020F0302020204030204" pitchFamily="34" charset="0"/>
                        </a:rPr>
                        <a:t>0.14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0.24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0.23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0.20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RSL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0.89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0.87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0.88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SHR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0.87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0.85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0.88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7ED904F-0600-4117-B656-AD6042348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86" y="771550"/>
            <a:ext cx="533971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898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Void rent loss (trends)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72C43C-5979-45D3-A878-0332C611D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47</a:t>
            </a:fld>
            <a:endParaRPr lang="en-GB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F01FB70-F57C-454F-ABFF-654DD43109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075939"/>
              </p:ext>
            </p:extLst>
          </p:nvPr>
        </p:nvGraphicFramePr>
        <p:xfrm>
          <a:off x="6012160" y="2396196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2016/17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2017/18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100" b="1" i="0" u="none" strike="noStrike" dirty="0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endParaRPr lang="en-GB" sz="1100" b="1" i="0" u="none" strike="noStrike" dirty="0">
                        <a:solidFill>
                          <a:srgbClr val="404040"/>
                        </a:solidFill>
                        <a:effectLst/>
                        <a:latin typeface="+mj-lt"/>
                      </a:endParaRP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0.21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0.14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 Light" panose="020F0302020204030204" pitchFamily="34" charset="0"/>
                        </a:rPr>
                        <a:t>0.14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0.24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0.23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0.20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RSL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0.89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0.87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0.88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SHR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0.87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0.85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0.88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3A6E05A-C8AA-48D7-8F59-D8DBAEE190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12160" y="1059583"/>
            <a:ext cx="2952328" cy="1255674"/>
          </a:xfrm>
        </p:spPr>
        <p:txBody>
          <a:bodyPr>
            <a:normAutofit/>
          </a:bodyPr>
          <a:lstStyle/>
          <a:p>
            <a:endParaRPr lang="en-GB" sz="1600" dirty="0">
              <a:solidFill>
                <a:schemeClr val="tx1"/>
              </a:solidFill>
              <a:latin typeface="+mj-lt"/>
            </a:endParaRPr>
          </a:p>
          <a:p>
            <a:r>
              <a:rPr lang="en-GB" sz="1600" b="1" dirty="0">
                <a:solidFill>
                  <a:schemeClr val="tx1"/>
                </a:solidFill>
                <a:latin typeface="+mj-lt"/>
              </a:rPr>
              <a:t>I34:</a:t>
            </a:r>
            <a:r>
              <a:rPr lang="en-GB" sz="1600" dirty="0">
                <a:solidFill>
                  <a:schemeClr val="tx1"/>
                </a:solidFill>
                <a:latin typeface="+mj-lt"/>
              </a:rPr>
              <a:t>  percentage of rent lost through properties being empty in the last year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ED1423-3C11-4A19-BEED-35504E495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740593"/>
            <a:ext cx="5459971" cy="40324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71526C-FF31-4FC1-90A4-342E140B92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4829522"/>
            <a:ext cx="3971925" cy="19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966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Landlord Report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51463" y="1637871"/>
            <a:ext cx="2400300" cy="2534343"/>
          </a:xfrm>
        </p:spPr>
        <p:txBody>
          <a:bodyPr>
            <a:normAutofit/>
          </a:bodyPr>
          <a:lstStyle/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r>
              <a:rPr lang="en-GB" sz="1200" dirty="0"/>
              <a:t>Service and Value for Money</a:t>
            </a:r>
          </a:p>
          <a:p>
            <a:r>
              <a:rPr lang="en-GB" sz="1200" dirty="0"/>
              <a:t>Landlord Report Indicators</a:t>
            </a:r>
          </a:p>
          <a:p>
            <a:endParaRPr lang="en-GB" sz="1200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3203848" y="1203598"/>
            <a:ext cx="2304256" cy="3017520"/>
          </a:xfrm>
        </p:spPr>
        <p:txBody>
          <a:bodyPr/>
          <a:lstStyle/>
          <a:p>
            <a:pPr marL="0" indent="0">
              <a:buNone/>
            </a:pPr>
            <a:r>
              <a:rPr lang="en-GB" sz="1600" dirty="0">
                <a:solidFill>
                  <a:schemeClr val="bg2">
                    <a:lumMod val="25000"/>
                  </a:schemeClr>
                </a:solidFill>
              </a:rPr>
              <a:t>Value for Money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chemeClr val="bg2">
                    <a:lumMod val="25000"/>
                  </a:schemeClr>
                </a:solidFill>
              </a:rPr>
              <a:t>Average weekly rent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chemeClr val="bg2">
                    <a:lumMod val="25000"/>
                  </a:schemeClr>
                </a:solidFill>
              </a:rPr>
              <a:t>Annual rent increase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chemeClr val="bg2">
                    <a:lumMod val="25000"/>
                  </a:schemeClr>
                </a:solidFill>
              </a:rPr>
              <a:t>Void </a:t>
            </a:r>
            <a:r>
              <a:rPr lang="en-GB" sz="1200" dirty="0" err="1">
                <a:solidFill>
                  <a:schemeClr val="bg2">
                    <a:lumMod val="25000"/>
                  </a:schemeClr>
                </a:solidFill>
              </a:rPr>
              <a:t>relet</a:t>
            </a:r>
            <a:r>
              <a:rPr lang="en-GB" sz="1200" dirty="0">
                <a:solidFill>
                  <a:schemeClr val="bg2">
                    <a:lumMod val="25000"/>
                  </a:schemeClr>
                </a:solidFill>
              </a:rPr>
              <a:t> time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chemeClr val="bg2">
                    <a:lumMod val="25000"/>
                  </a:schemeClr>
                </a:solidFill>
              </a:rPr>
              <a:t>Void rent loss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chemeClr val="bg2">
                    <a:lumMod val="25000"/>
                  </a:schemeClr>
                </a:solidFill>
              </a:rPr>
              <a:t>Rent collected</a:t>
            </a:r>
            <a:endParaRPr lang="en-GB" sz="105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9552" y="1203598"/>
            <a:ext cx="2304256" cy="3332600"/>
          </a:xfrm>
          <a:prstGeom prst="rect">
            <a:avLst/>
          </a:prstGeom>
        </p:spPr>
        <p:txBody>
          <a:bodyPr vert="horz" lIns="0" tIns="45720" rIns="0" bIns="45720" rtlCol="0">
            <a:normAutofit fontScale="77500" lnSpcReduction="20000"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n-GB" sz="2600" dirty="0">
                <a:solidFill>
                  <a:schemeClr val="bg2">
                    <a:lumMod val="25000"/>
                  </a:schemeClr>
                </a:solidFill>
              </a:rPr>
              <a:t>Service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Satisfaction:</a:t>
            </a:r>
          </a:p>
          <a:p>
            <a:pPr lvl="0">
              <a:defRPr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   Overall </a:t>
            </a:r>
          </a:p>
          <a:p>
            <a:pPr lvl="0">
              <a:defRPr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   Keeping informed</a:t>
            </a:r>
          </a:p>
          <a:p>
            <a:pPr lvl="0">
              <a:defRPr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   Opportunities to participate</a:t>
            </a:r>
          </a:p>
          <a:p>
            <a:pPr lvl="0"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SHQS</a:t>
            </a:r>
          </a:p>
          <a:p>
            <a:pPr lvl="0"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Emergency repairs time</a:t>
            </a:r>
          </a:p>
          <a:p>
            <a:pPr lvl="0"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Non-emergency repairs time</a:t>
            </a:r>
          </a:p>
          <a:p>
            <a:pPr lvl="0"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Right first time</a:t>
            </a:r>
          </a:p>
          <a:p>
            <a:pPr lvl="0"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Appointments kept</a:t>
            </a:r>
          </a:p>
          <a:p>
            <a:pPr lvl="0"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Repairs satisfaction</a:t>
            </a:r>
          </a:p>
          <a:p>
            <a:pPr lvl="0">
              <a:buFont typeface="Wingdings" panose="05000000000000000000" pitchFamily="2" charset="2"/>
              <a:buChar char="§"/>
              <a:defRPr/>
            </a:pPr>
            <a:r>
              <a:rPr lang="en-GB" dirty="0">
                <a:solidFill>
                  <a:schemeClr val="bg2">
                    <a:lumMod val="25000"/>
                  </a:schemeClr>
                </a:solidFill>
              </a:rPr>
              <a:t>ASB cases within target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39552" y="1491630"/>
            <a:ext cx="4680520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6FDF0C-C578-4564-A52E-178BE9A66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484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5552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3" y="77708"/>
            <a:ext cx="410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Landlord report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CC10D0-7255-4872-9ECA-979037013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49</a:t>
            </a:fld>
            <a:endParaRPr lang="en-GB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B81DBC5-0598-485D-8D04-2BAF9B8D5F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5944544"/>
              </p:ext>
            </p:extLst>
          </p:nvPr>
        </p:nvGraphicFramePr>
        <p:xfrm>
          <a:off x="0" y="1059581"/>
          <a:ext cx="9144008" cy="2761310"/>
        </p:xfrm>
        <a:graphic>
          <a:graphicData uri="http://schemas.openxmlformats.org/drawingml/2006/table">
            <a:tbl>
              <a:tblPr/>
              <a:tblGrid>
                <a:gridCol w="1459313">
                  <a:extLst>
                    <a:ext uri="{9D8B030D-6E8A-4147-A177-3AD203B41FA5}">
                      <a16:colId xmlns:a16="http://schemas.microsoft.com/office/drawing/2014/main" val="3310369168"/>
                    </a:ext>
                  </a:extLst>
                </a:gridCol>
                <a:gridCol w="512313">
                  <a:extLst>
                    <a:ext uri="{9D8B030D-6E8A-4147-A177-3AD203B41FA5}">
                      <a16:colId xmlns:a16="http://schemas.microsoft.com/office/drawing/2014/main" val="2711068931"/>
                    </a:ext>
                  </a:extLst>
                </a:gridCol>
                <a:gridCol w="512313">
                  <a:extLst>
                    <a:ext uri="{9D8B030D-6E8A-4147-A177-3AD203B41FA5}">
                      <a16:colId xmlns:a16="http://schemas.microsoft.com/office/drawing/2014/main" val="3548127317"/>
                    </a:ext>
                  </a:extLst>
                </a:gridCol>
                <a:gridCol w="512313">
                  <a:extLst>
                    <a:ext uri="{9D8B030D-6E8A-4147-A177-3AD203B41FA5}">
                      <a16:colId xmlns:a16="http://schemas.microsoft.com/office/drawing/2014/main" val="3104020479"/>
                    </a:ext>
                  </a:extLst>
                </a:gridCol>
                <a:gridCol w="512313">
                  <a:extLst>
                    <a:ext uri="{9D8B030D-6E8A-4147-A177-3AD203B41FA5}">
                      <a16:colId xmlns:a16="http://schemas.microsoft.com/office/drawing/2014/main" val="1368582569"/>
                    </a:ext>
                  </a:extLst>
                </a:gridCol>
                <a:gridCol w="512313">
                  <a:extLst>
                    <a:ext uri="{9D8B030D-6E8A-4147-A177-3AD203B41FA5}">
                      <a16:colId xmlns:a16="http://schemas.microsoft.com/office/drawing/2014/main" val="2122614143"/>
                    </a:ext>
                  </a:extLst>
                </a:gridCol>
                <a:gridCol w="512313">
                  <a:extLst>
                    <a:ext uri="{9D8B030D-6E8A-4147-A177-3AD203B41FA5}">
                      <a16:colId xmlns:a16="http://schemas.microsoft.com/office/drawing/2014/main" val="2571760715"/>
                    </a:ext>
                  </a:extLst>
                </a:gridCol>
                <a:gridCol w="512313">
                  <a:extLst>
                    <a:ext uri="{9D8B030D-6E8A-4147-A177-3AD203B41FA5}">
                      <a16:colId xmlns:a16="http://schemas.microsoft.com/office/drawing/2014/main" val="1847320849"/>
                    </a:ext>
                  </a:extLst>
                </a:gridCol>
                <a:gridCol w="512313">
                  <a:extLst>
                    <a:ext uri="{9D8B030D-6E8A-4147-A177-3AD203B41FA5}">
                      <a16:colId xmlns:a16="http://schemas.microsoft.com/office/drawing/2014/main" val="2209983608"/>
                    </a:ext>
                  </a:extLst>
                </a:gridCol>
                <a:gridCol w="512313">
                  <a:extLst>
                    <a:ext uri="{9D8B030D-6E8A-4147-A177-3AD203B41FA5}">
                      <a16:colId xmlns:a16="http://schemas.microsoft.com/office/drawing/2014/main" val="4238521206"/>
                    </a:ext>
                  </a:extLst>
                </a:gridCol>
                <a:gridCol w="512313">
                  <a:extLst>
                    <a:ext uri="{9D8B030D-6E8A-4147-A177-3AD203B41FA5}">
                      <a16:colId xmlns:a16="http://schemas.microsoft.com/office/drawing/2014/main" val="1588768211"/>
                    </a:ext>
                  </a:extLst>
                </a:gridCol>
                <a:gridCol w="512313">
                  <a:extLst>
                    <a:ext uri="{9D8B030D-6E8A-4147-A177-3AD203B41FA5}">
                      <a16:colId xmlns:a16="http://schemas.microsoft.com/office/drawing/2014/main" val="1222373923"/>
                    </a:ext>
                  </a:extLst>
                </a:gridCol>
                <a:gridCol w="512313">
                  <a:extLst>
                    <a:ext uri="{9D8B030D-6E8A-4147-A177-3AD203B41FA5}">
                      <a16:colId xmlns:a16="http://schemas.microsoft.com/office/drawing/2014/main" val="2476700335"/>
                    </a:ext>
                  </a:extLst>
                </a:gridCol>
                <a:gridCol w="512313">
                  <a:extLst>
                    <a:ext uri="{9D8B030D-6E8A-4147-A177-3AD203B41FA5}">
                      <a16:colId xmlns:a16="http://schemas.microsoft.com/office/drawing/2014/main" val="1921315715"/>
                    </a:ext>
                  </a:extLst>
                </a:gridCol>
                <a:gridCol w="512313">
                  <a:extLst>
                    <a:ext uri="{9D8B030D-6E8A-4147-A177-3AD203B41FA5}">
                      <a16:colId xmlns:a16="http://schemas.microsoft.com/office/drawing/2014/main" val="3081573417"/>
                    </a:ext>
                  </a:extLst>
                </a:gridCol>
                <a:gridCol w="512313">
                  <a:extLst>
                    <a:ext uri="{9D8B030D-6E8A-4147-A177-3AD203B41FA5}">
                      <a16:colId xmlns:a16="http://schemas.microsoft.com/office/drawing/2014/main" val="1904388094"/>
                    </a:ext>
                  </a:extLst>
                </a:gridCol>
              </a:tblGrid>
              <a:tr h="780110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I1 Satisfied with overall service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I3  Satisfied with keeping tenants informed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I6 Satisfied with opportunities to participate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I7 Properties meeting SHQS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I11 Time taken to complete emergency repairs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I12  Time taken to complete non-emergency repairs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I13  Repairs right first time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I14  Appointments kept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I16 Satisfaction with repairs service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I19 ASB cases resolved within targets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C17 Average weekly rent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C21 Rent increase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I30 Rent collected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I34 Void rent lost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I35 Time to re-let properties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2940962"/>
                  </a:ext>
                </a:extLst>
              </a:tr>
              <a:tr h="116434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Blairtummock</a:t>
                      </a:r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Housing Association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C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C4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C9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0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96.91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4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C0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9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3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A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6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3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897136"/>
                  </a:ext>
                </a:extLst>
              </a:tr>
              <a:tr h="111776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Calvay</a:t>
                      </a:r>
                      <a:r>
                        <a:rPr lang="en-GB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Housing Association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0D0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DC6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ED9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C6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9C5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76C4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93.65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D8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E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99.77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DCE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4D5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548835"/>
                  </a:ext>
                </a:extLst>
              </a:tr>
              <a:tr h="111776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Cassiltoun Housing Association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90.44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8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9D7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8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CA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D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6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5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99.09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AC5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90.77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D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78.69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5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B8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99.44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9C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3CC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339979"/>
                  </a:ext>
                </a:extLst>
              </a:tr>
              <a:tr h="111776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Easthall Park Housing Cooperative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A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9D7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8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D1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93.88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E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1D9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4C8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5D5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8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99.62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8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1C6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8CD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689948"/>
                  </a:ext>
                </a:extLst>
              </a:tr>
              <a:tr h="111776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Ferguslie Park Housing Association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FD0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7C4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8D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9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ED9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E8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AD2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CE5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971814"/>
                  </a:ext>
                </a:extLst>
              </a:tr>
              <a:tr h="111776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Muirhouse Housing Association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4E8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0E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6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FC2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9D6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CC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D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0D0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96.55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5D1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7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B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C2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CC5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761618"/>
                  </a:ext>
                </a:extLst>
              </a:tr>
              <a:tr h="111776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Pineview Housing Association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92.89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FD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5D6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97.49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8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9D6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C3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D9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2DA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95.03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A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C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98.84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D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DC0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5C3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2677091"/>
                  </a:ext>
                </a:extLst>
              </a:tr>
              <a:tr h="111776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Wellhouse Housing Association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83.58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8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E4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DF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97.97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2DE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5D5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C2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87.43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C3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EC6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4DE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2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9F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E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1D4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768250"/>
                  </a:ext>
                </a:extLst>
              </a:tr>
              <a:tr h="219395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Wishaw and District Housing Association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BD8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96.73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BD3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9D7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90.85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EDA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E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CA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E8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97.44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2D1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95.98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6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3E3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E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FC6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3C7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541823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EFE12AF-4EA3-43C4-8F5F-38FA0FF0AE99}"/>
              </a:ext>
            </a:extLst>
          </p:cNvPr>
          <p:cNvSpPr txBox="1"/>
          <p:nvPr/>
        </p:nvSpPr>
        <p:spPr>
          <a:xfrm>
            <a:off x="1527442" y="554634"/>
            <a:ext cx="360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-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896629B-FDDA-4A81-B192-31F1466AFE71}"/>
              </a:ext>
            </a:extLst>
          </p:cNvPr>
          <p:cNvCxnSpPr>
            <a:cxnSpLocks/>
          </p:cNvCxnSpPr>
          <p:nvPr/>
        </p:nvCxnSpPr>
        <p:spPr>
          <a:xfrm>
            <a:off x="3707904" y="701772"/>
            <a:ext cx="0" cy="357809"/>
          </a:xfrm>
          <a:prstGeom prst="straightConnector1">
            <a:avLst/>
          </a:prstGeom>
          <a:ln w="28575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487E2F2-7FD8-4CA7-BB2A-45AB16A4D77D}"/>
              </a:ext>
            </a:extLst>
          </p:cNvPr>
          <p:cNvCxnSpPr/>
          <p:nvPr/>
        </p:nvCxnSpPr>
        <p:spPr>
          <a:xfrm>
            <a:off x="7812360" y="701772"/>
            <a:ext cx="0" cy="35780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04A6D7E-542E-478D-BBF1-082984FAF6D7}"/>
              </a:ext>
            </a:extLst>
          </p:cNvPr>
          <p:cNvSpPr txBox="1"/>
          <p:nvPr/>
        </p:nvSpPr>
        <p:spPr>
          <a:xfrm>
            <a:off x="2005608" y="547203"/>
            <a:ext cx="360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-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AFEDA5-74F4-4B5A-AEB4-0A28333DD049}"/>
              </a:ext>
            </a:extLst>
          </p:cNvPr>
          <p:cNvSpPr txBox="1"/>
          <p:nvPr/>
        </p:nvSpPr>
        <p:spPr>
          <a:xfrm>
            <a:off x="2509663" y="554635"/>
            <a:ext cx="360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-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8B0495-FA7F-400B-92ED-9A40764DFF17}"/>
              </a:ext>
            </a:extLst>
          </p:cNvPr>
          <p:cNvSpPr txBox="1"/>
          <p:nvPr/>
        </p:nvSpPr>
        <p:spPr>
          <a:xfrm>
            <a:off x="3067468" y="547205"/>
            <a:ext cx="360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-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3F3401-F6E6-46A6-9F01-FD78D98AF1AF}"/>
              </a:ext>
            </a:extLst>
          </p:cNvPr>
          <p:cNvSpPr txBox="1"/>
          <p:nvPr/>
        </p:nvSpPr>
        <p:spPr>
          <a:xfrm>
            <a:off x="4111217" y="536944"/>
            <a:ext cx="360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-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8067E52-245C-401E-996D-32958FA14CE0}"/>
              </a:ext>
            </a:extLst>
          </p:cNvPr>
          <p:cNvCxnSpPr>
            <a:cxnSpLocks/>
          </p:cNvCxnSpPr>
          <p:nvPr/>
        </p:nvCxnSpPr>
        <p:spPr>
          <a:xfrm>
            <a:off x="4788024" y="701772"/>
            <a:ext cx="0" cy="357809"/>
          </a:xfrm>
          <a:prstGeom prst="straightConnector1">
            <a:avLst/>
          </a:prstGeom>
          <a:ln w="28575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30BD33D-E201-4B3E-8647-F547AB4B4EBF}"/>
              </a:ext>
            </a:extLst>
          </p:cNvPr>
          <p:cNvSpPr txBox="1"/>
          <p:nvPr/>
        </p:nvSpPr>
        <p:spPr>
          <a:xfrm>
            <a:off x="5093438" y="547205"/>
            <a:ext cx="360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-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8A7207A-41BF-4AB8-B037-662CF7A69E85}"/>
              </a:ext>
            </a:extLst>
          </p:cNvPr>
          <p:cNvCxnSpPr>
            <a:cxnSpLocks/>
          </p:cNvCxnSpPr>
          <p:nvPr/>
        </p:nvCxnSpPr>
        <p:spPr>
          <a:xfrm>
            <a:off x="5796136" y="681204"/>
            <a:ext cx="0" cy="357809"/>
          </a:xfrm>
          <a:prstGeom prst="straightConnector1">
            <a:avLst/>
          </a:prstGeom>
          <a:ln w="28575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A94C34D-9E42-4697-BACF-A26432F568BF}"/>
              </a:ext>
            </a:extLst>
          </p:cNvPr>
          <p:cNvCxnSpPr>
            <a:cxnSpLocks/>
          </p:cNvCxnSpPr>
          <p:nvPr/>
        </p:nvCxnSpPr>
        <p:spPr>
          <a:xfrm>
            <a:off x="6300192" y="681204"/>
            <a:ext cx="0" cy="357809"/>
          </a:xfrm>
          <a:prstGeom prst="straightConnector1">
            <a:avLst/>
          </a:prstGeom>
          <a:ln w="28575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AA8C5BE-EA94-4359-B836-808CA164DE7A}"/>
              </a:ext>
            </a:extLst>
          </p:cNvPr>
          <p:cNvCxnSpPr>
            <a:cxnSpLocks/>
          </p:cNvCxnSpPr>
          <p:nvPr/>
        </p:nvCxnSpPr>
        <p:spPr>
          <a:xfrm>
            <a:off x="7308304" y="691465"/>
            <a:ext cx="0" cy="357809"/>
          </a:xfrm>
          <a:prstGeom prst="straightConnector1">
            <a:avLst/>
          </a:prstGeom>
          <a:ln w="28575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74EB7AC-D863-424A-811B-A424E0D30E1F}"/>
              </a:ext>
            </a:extLst>
          </p:cNvPr>
          <p:cNvSpPr txBox="1"/>
          <p:nvPr/>
        </p:nvSpPr>
        <p:spPr>
          <a:xfrm>
            <a:off x="8222434" y="536942"/>
            <a:ext cx="360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-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05BC0AC-CADD-4959-B925-85E38363FE6C}"/>
              </a:ext>
            </a:extLst>
          </p:cNvPr>
          <p:cNvCxnSpPr>
            <a:cxnSpLocks/>
          </p:cNvCxnSpPr>
          <p:nvPr/>
        </p:nvCxnSpPr>
        <p:spPr>
          <a:xfrm>
            <a:off x="8820472" y="719618"/>
            <a:ext cx="0" cy="357809"/>
          </a:xfrm>
          <a:prstGeom prst="straightConnector1">
            <a:avLst/>
          </a:prstGeom>
          <a:ln w="28575">
            <a:solidFill>
              <a:srgbClr val="00B050"/>
            </a:solidFill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25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" y="65463"/>
            <a:ext cx="4869180" cy="634079"/>
          </a:xfrm>
        </p:spPr>
        <p:txBody>
          <a:bodyPr>
            <a:normAutofit/>
          </a:bodyPr>
          <a:lstStyle/>
          <a:p>
            <a:r>
              <a:rPr lang="en-GB" sz="3200" dirty="0"/>
              <a:t>Overall Satisfaction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0152" y="1059583"/>
            <a:ext cx="3043828" cy="1080119"/>
          </a:xfrm>
        </p:spPr>
        <p:txBody>
          <a:bodyPr anchor="b">
            <a:normAutofit/>
          </a:bodyPr>
          <a:lstStyle/>
          <a:p>
            <a:r>
              <a:rPr lang="en-GB" sz="16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I1: 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Percentage of tenants satisfied with overall service.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4084B334-95CE-40A0-A846-F8E20BB2FB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717549"/>
              </p:ext>
            </p:extLst>
          </p:nvPr>
        </p:nvGraphicFramePr>
        <p:xfrm>
          <a:off x="6012160" y="2396196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2016/17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2017/18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100" b="1" i="0" u="none" strike="noStrike" dirty="0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endParaRPr lang="en-GB" sz="1100" b="1" i="0" u="none" strike="noStrike" dirty="0">
                        <a:solidFill>
                          <a:srgbClr val="404040"/>
                        </a:solidFill>
                        <a:effectLst/>
                        <a:latin typeface="+mj-lt"/>
                      </a:endParaRP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97.0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97.0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97.0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93.4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92.8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92.4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RSL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91.1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91.7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90.9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SHR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90.2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90.7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90.1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C4483D2D-52B5-4A88-84EA-FB5B07521B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899" y="4443958"/>
            <a:ext cx="658416" cy="582485"/>
          </a:xfrm>
          <a:prstGeom prst="rect">
            <a:avLst/>
          </a:prstGeom>
        </p:spPr>
      </p:pic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6D7BD19E-B046-4AF1-871E-8420FC267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40758" y="-20538"/>
            <a:ext cx="984019" cy="216024"/>
          </a:xfrm>
        </p:spPr>
        <p:txBody>
          <a:bodyPr/>
          <a:lstStyle/>
          <a:p>
            <a:fld id="{41229CA8-AF68-4A14-BFB4-C20CDAB1986E}" type="slidenum">
              <a:rPr lang="en-GB" sz="1000" b="1" smtClean="0">
                <a:solidFill>
                  <a:schemeClr val="bg1"/>
                </a:solidFill>
              </a:rPr>
              <a:t>5</a:t>
            </a:fld>
            <a:endParaRPr lang="en-GB" sz="1000" b="1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B7A330-F5A0-49A7-849E-3B47907033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771550"/>
            <a:ext cx="5340074" cy="425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0835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818265"/>
              </p:ext>
            </p:extLst>
          </p:nvPr>
        </p:nvGraphicFramePr>
        <p:xfrm>
          <a:off x="3707904" y="195486"/>
          <a:ext cx="5112569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17950-8F06-4BE0-860D-AC1E7C1B1E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9715" y="2211710"/>
            <a:ext cx="3126141" cy="2210088"/>
          </a:xfrm>
        </p:spPr>
        <p:txBody>
          <a:bodyPr/>
          <a:lstStyle/>
          <a:p>
            <a:r>
              <a:rPr lang="en-GB" sz="1600" b="1" u="sng" dirty="0"/>
              <a:t>Service  v  Value for money</a:t>
            </a:r>
          </a:p>
          <a:p>
            <a:endParaRPr lang="en-GB" sz="1600" b="1" u="sng" dirty="0"/>
          </a:p>
          <a:p>
            <a:r>
              <a:rPr lang="en-GB" sz="1600" dirty="0"/>
              <a:t>Comparison with Peer group</a:t>
            </a:r>
          </a:p>
          <a:p>
            <a:r>
              <a:rPr lang="en-GB" sz="1600" dirty="0"/>
              <a:t>2018-19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632A01-B0CB-4182-BE75-F3BC113A1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pPr/>
              <a:t>50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6555D5A-165A-491D-9EB8-8CB4A814CE80}"/>
              </a:ext>
            </a:extLst>
          </p:cNvPr>
          <p:cNvSpPr txBox="1">
            <a:spLocks/>
          </p:cNvSpPr>
          <p:nvPr/>
        </p:nvSpPr>
        <p:spPr>
          <a:xfrm>
            <a:off x="160020" y="65463"/>
            <a:ext cx="4869180" cy="6340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bg1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7695302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6605210"/>
              </p:ext>
            </p:extLst>
          </p:nvPr>
        </p:nvGraphicFramePr>
        <p:xfrm>
          <a:off x="3707904" y="195486"/>
          <a:ext cx="5112569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17950-8F06-4BE0-860D-AC1E7C1B1E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9715" y="2211710"/>
            <a:ext cx="3126141" cy="2210088"/>
          </a:xfrm>
        </p:spPr>
        <p:txBody>
          <a:bodyPr/>
          <a:lstStyle/>
          <a:p>
            <a:r>
              <a:rPr lang="en-GB" sz="1600" b="1" u="sng" dirty="0"/>
              <a:t>Service  v  Value for money</a:t>
            </a:r>
          </a:p>
          <a:p>
            <a:endParaRPr lang="en-GB" sz="1600" b="1" u="sng" dirty="0"/>
          </a:p>
          <a:p>
            <a:r>
              <a:rPr lang="en-GB" sz="1600" dirty="0"/>
              <a:t>Comparison with SHN Members</a:t>
            </a:r>
          </a:p>
          <a:p>
            <a:r>
              <a:rPr lang="en-GB" sz="1600" dirty="0"/>
              <a:t>2018-19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632A01-B0CB-4182-BE75-F3BC113A1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pPr/>
              <a:t>51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6555D5A-165A-491D-9EB8-8CB4A814CE80}"/>
              </a:ext>
            </a:extLst>
          </p:cNvPr>
          <p:cNvSpPr txBox="1">
            <a:spLocks/>
          </p:cNvSpPr>
          <p:nvPr/>
        </p:nvSpPr>
        <p:spPr>
          <a:xfrm>
            <a:off x="160020" y="65463"/>
            <a:ext cx="4869180" cy="6340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solidFill>
                  <a:schemeClr val="bg1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1383747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Overall summary - 2019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899592" y="947111"/>
            <a:ext cx="3024336" cy="3880329"/>
          </a:xfrm>
        </p:spPr>
        <p:txBody>
          <a:bodyPr>
            <a:normAutofit/>
          </a:bodyPr>
          <a:lstStyle/>
          <a:p>
            <a:r>
              <a:rPr lang="en-GB" sz="1600" b="1" u="sng" dirty="0">
                <a:solidFill>
                  <a:srgbClr val="00B050"/>
                </a:solidFill>
              </a:rPr>
              <a:t>Positives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GB" sz="1600" dirty="0">
              <a:solidFill>
                <a:srgbClr val="00B050"/>
              </a:solidFill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GB" sz="1600" dirty="0">
                <a:solidFill>
                  <a:srgbClr val="00B050"/>
                </a:solidFill>
              </a:rPr>
              <a:t>Everything, especially:</a:t>
            </a:r>
          </a:p>
          <a:p>
            <a:pPr marL="269875" indent="-269875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GB" sz="1600" dirty="0">
                <a:solidFill>
                  <a:srgbClr val="00B050"/>
                </a:solidFill>
              </a:rPr>
              <a:t>EESSH (100% meeting in 2018/9)</a:t>
            </a:r>
          </a:p>
          <a:p>
            <a:pPr marL="269875" indent="-269875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GB" sz="1600" dirty="0">
                <a:solidFill>
                  <a:srgbClr val="00B050"/>
                </a:solidFill>
              </a:rPr>
              <a:t>0 evictions</a:t>
            </a:r>
          </a:p>
          <a:p>
            <a:pPr marL="269875" indent="-269875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GB" sz="1600" dirty="0">
                <a:solidFill>
                  <a:srgbClr val="00B050"/>
                </a:solidFill>
              </a:rPr>
              <a:t>low, low rent (£71.14)</a:t>
            </a:r>
          </a:p>
          <a:p>
            <a:pPr marL="269875" indent="-269875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en-GB" sz="1600" dirty="0">
                <a:solidFill>
                  <a:srgbClr val="00B050"/>
                </a:solidFill>
              </a:rPr>
              <a:t>very limited legal action, but still a good arrears record</a:t>
            </a:r>
          </a:p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en-GB" sz="1400" dirty="0">
              <a:solidFill>
                <a:srgbClr val="00B050"/>
              </a:solidFill>
            </a:endParaRPr>
          </a:p>
          <a:p>
            <a:pPr marL="182563" indent="-182563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û"/>
            </a:pPr>
            <a:endParaRPr lang="en-GB" sz="1400" dirty="0">
              <a:solidFill>
                <a:srgbClr val="5E2222"/>
              </a:solidFill>
            </a:endParaRPr>
          </a:p>
          <a:p>
            <a:endParaRPr lang="en-GB" dirty="0">
              <a:solidFill>
                <a:srgbClr val="5E2222"/>
              </a:solidFill>
            </a:endParaRPr>
          </a:p>
          <a:p>
            <a:endParaRPr lang="en-GB" sz="1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D9D6675-D4C0-4563-87DA-A4846C043FBE}"/>
              </a:ext>
            </a:extLst>
          </p:cNvPr>
          <p:cNvSpPr txBox="1">
            <a:spLocks/>
          </p:cNvSpPr>
          <p:nvPr/>
        </p:nvSpPr>
        <p:spPr>
          <a:xfrm>
            <a:off x="4067944" y="947110"/>
            <a:ext cx="3024336" cy="388032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u="sng" dirty="0">
                <a:solidFill>
                  <a:srgbClr val="FF0000"/>
                </a:solidFill>
              </a:rPr>
              <a:t>Areas for concern?</a:t>
            </a:r>
          </a:p>
          <a:p>
            <a:pPr marL="269875" indent="-269875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û"/>
            </a:pPr>
            <a:endParaRPr lang="en-GB" sz="1400" dirty="0">
              <a:solidFill>
                <a:srgbClr val="FF0000"/>
              </a:solidFill>
            </a:endParaRPr>
          </a:p>
          <a:p>
            <a:pPr marL="269875" indent="-269875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û"/>
            </a:pPr>
            <a:r>
              <a:rPr lang="en-GB" sz="1600" dirty="0">
                <a:solidFill>
                  <a:srgbClr val="FF0000"/>
                </a:solidFill>
              </a:rPr>
              <a:t>23 offers refused</a:t>
            </a:r>
          </a:p>
          <a:p>
            <a:pPr marL="269875" indent="-269875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û"/>
            </a:pPr>
            <a:endParaRPr lang="en-GB" sz="1600" dirty="0">
              <a:solidFill>
                <a:srgbClr val="FF0000"/>
              </a:solidFill>
            </a:endParaRPr>
          </a:p>
          <a:p>
            <a:pPr marL="269875" indent="-269875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û"/>
            </a:pPr>
            <a:r>
              <a:rPr lang="en-GB" sz="1600" dirty="0">
                <a:solidFill>
                  <a:srgbClr val="FF0000"/>
                </a:solidFill>
              </a:rPr>
              <a:t>6 out of 35 lets to homeless</a:t>
            </a:r>
          </a:p>
          <a:p>
            <a:pPr marL="182563" indent="-182563"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û"/>
            </a:pPr>
            <a:endParaRPr lang="en-GB" sz="1400" dirty="0">
              <a:solidFill>
                <a:srgbClr val="5E2222"/>
              </a:solidFill>
            </a:endParaRPr>
          </a:p>
          <a:p>
            <a:endParaRPr lang="en-GB" dirty="0">
              <a:solidFill>
                <a:srgbClr val="5E2222"/>
              </a:solidFill>
            </a:endParaRP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7030336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Forums &amp; Services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8830" y="1059582"/>
            <a:ext cx="5256584" cy="2716073"/>
          </a:xfrm>
        </p:spPr>
        <p:txBody>
          <a:bodyPr numCol="2">
            <a:normAutofit fontScale="92500" lnSpcReduction="10000"/>
          </a:bodyPr>
          <a:lstStyle/>
          <a:p>
            <a:pPr marL="0" indent="0">
              <a:buNone/>
            </a:pPr>
            <a:r>
              <a:rPr lang="en-GB" sz="1200" u="sng" dirty="0">
                <a:solidFill>
                  <a:srgbClr val="600000"/>
                </a:solidFill>
              </a:rPr>
              <a:t>Forums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rgbClr val="600000"/>
                </a:solidFill>
              </a:rPr>
              <a:t>Asset Management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rgbClr val="600000"/>
                </a:solidFill>
              </a:rPr>
              <a:t>Homelessness and Housing Support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rgbClr val="600000"/>
                </a:solidFill>
              </a:rPr>
              <a:t>Housing Management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rgbClr val="600000"/>
                </a:solidFill>
              </a:rPr>
              <a:t>Local Housing Strategy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rgbClr val="600000"/>
                </a:solidFill>
              </a:rPr>
              <a:t>Private Sector Service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rgbClr val="600000"/>
                </a:solidFill>
              </a:rPr>
              <a:t>Service Improvement and Scrutiny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1200" b="1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200" b="1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1200" u="sng" dirty="0">
                <a:solidFill>
                  <a:schemeClr val="accent1">
                    <a:lumMod val="50000"/>
                  </a:schemeClr>
                </a:solidFill>
              </a:rPr>
              <a:t>Services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 Data Collection and Management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 Practice Exchange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 Private Sector Service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 Tools</a:t>
            </a:r>
          </a:p>
          <a:p>
            <a:pPr marL="0" indent="0">
              <a:buNone/>
            </a:pPr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- Value for money model</a:t>
            </a:r>
          </a:p>
          <a:p>
            <a:pPr marL="0" indent="0">
              <a:buNone/>
            </a:pPr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- Value for money of new build projects</a:t>
            </a:r>
          </a:p>
          <a:p>
            <a:pPr>
              <a:buFontTx/>
              <a:buChar char="-"/>
            </a:pPr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Online self-assessment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200" dirty="0">
                <a:solidFill>
                  <a:schemeClr val="accent1">
                    <a:lumMod val="50000"/>
                  </a:schemeClr>
                </a:solidFill>
              </a:rPr>
              <a:t> Training</a:t>
            </a:r>
          </a:p>
          <a:p>
            <a:pPr marL="0" indent="0">
              <a:buNone/>
            </a:pPr>
            <a:endParaRPr lang="en-GB" sz="12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06821" y="1275606"/>
            <a:ext cx="5040560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06821" y="4227934"/>
            <a:ext cx="5040560" cy="0"/>
          </a:xfrm>
          <a:prstGeom prst="line">
            <a:avLst/>
          </a:prstGeom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478830" y="3991679"/>
            <a:ext cx="5112209" cy="1372952"/>
          </a:xfrm>
          <a:prstGeom prst="rect">
            <a:avLst/>
          </a:prstGeom>
        </p:spPr>
        <p:txBody>
          <a:bodyPr vert="horz" lIns="0" tIns="45720" rIns="0" bIns="45720" numCol="1" rtlCol="0">
            <a:norm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803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2519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99516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GB" sz="1100" u="sng" dirty="0">
                <a:solidFill>
                  <a:srgbClr val="8A007D"/>
                </a:solidFill>
              </a:rPr>
              <a:t>Enhanced Service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100" dirty="0">
                <a:solidFill>
                  <a:srgbClr val="8A007D"/>
                </a:solidFill>
              </a:rPr>
              <a:t> Data accuracy and validation services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100" dirty="0">
                <a:solidFill>
                  <a:srgbClr val="8A007D"/>
                </a:solidFill>
              </a:rPr>
              <a:t> Business Plan Review and Performance Management Service 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GB" sz="1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348777-394E-46F7-9F24-C30280F02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080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53596" y="339502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</a:rPr>
              <a:t>Scotland’s Housing Network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itchFamily="34" charset="0"/>
              </a:rPr>
              <a:t>First floor, 19 </a:t>
            </a: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itchFamily="34" charset="0"/>
              </a:rPr>
              <a:t>Haymarket Yards 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itchFamily="34" charset="0"/>
              </a:rPr>
              <a:t>Edinburgh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itchFamily="34" charset="0"/>
              </a:rPr>
              <a:t>EH12 5BH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</a:rPr>
              <a:t>T: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itchFamily="34" charset="0"/>
              </a:rPr>
              <a:t>0131 </a:t>
            </a:r>
            <a:r>
              <a:rPr lang="en-GB" sz="1600" kern="0" dirty="0">
                <a:solidFill>
                  <a:srgbClr val="333333"/>
                </a:solidFill>
                <a:latin typeface="Calibri" pitchFamily="34" charset="0"/>
              </a:rPr>
              <a:t>466 3710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</a:rPr>
              <a:t>E: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itchFamily="34" charset="0"/>
              </a:rPr>
              <a:t>info@scotlandshousingnetwork.org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</a:rPr>
              <a:t>W: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itchFamily="34" charset="0"/>
              </a:rPr>
              <a:t>www.scotlandshousingnetwork.org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itchFamily="34" charset="0"/>
              </a:rPr>
              <a:t>      @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itchFamily="34" charset="0"/>
              </a:rPr>
              <a:t>ScotHousingNet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itchFamily="34" charset="0"/>
              </a:rPr>
              <a:t>       facebook.com/</a:t>
            </a:r>
            <a:r>
              <a:rPr kumimoji="0" lang="en-GB" sz="1600" b="0" i="0" u="none" strike="noStrike" kern="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itchFamily="34" charset="0"/>
              </a:rPr>
              <a:t>scotlandshousingnetwork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Calibri" pitchFamily="34" charset="0"/>
              </a:rPr>
              <a:t>       Linkedin.com – Scotland’s Housing Network   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379" y="2539325"/>
            <a:ext cx="333250" cy="33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82070"/>
            <a:ext cx="1929384" cy="1706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2035" y="2867636"/>
            <a:ext cx="253939" cy="1902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0470" y="3111880"/>
            <a:ext cx="177070" cy="17707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FC9840-86A3-48DB-A70B-B1C02D4E5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481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Kept Informed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2160" y="1203597"/>
            <a:ext cx="2952328" cy="1192599"/>
          </a:xfrm>
        </p:spPr>
        <p:txBody>
          <a:bodyPr>
            <a:normAutofit/>
          </a:bodyPr>
          <a:lstStyle/>
          <a:p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I3:  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percentage of tenants who feel their landlord is good at keeping them informed about their services and outcomes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3209DB-0CF1-4F8A-ACFE-179457E79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6</a:t>
            </a:fld>
            <a:endParaRPr lang="en-GB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1455441-B177-45AC-B4F5-9591EC6F61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40179"/>
              </p:ext>
            </p:extLst>
          </p:nvPr>
        </p:nvGraphicFramePr>
        <p:xfrm>
          <a:off x="6012160" y="2396196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2016/17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2017/18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100" b="1" i="0" u="none" strike="noStrike" dirty="0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endParaRPr lang="en-GB" sz="1100" b="1" i="0" u="none" strike="noStrike" dirty="0">
                        <a:solidFill>
                          <a:srgbClr val="404040"/>
                        </a:solidFill>
                        <a:effectLst/>
                        <a:latin typeface="+mj-lt"/>
                      </a:endParaRP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99.0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99.0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99.0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96.3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95.3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96.0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RSL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92.9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93.5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93.5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SHR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91.1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92.2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91.6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C6C3739-336F-4C0A-846E-7F5E70E21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60" y="771550"/>
            <a:ext cx="5290928" cy="424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23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Opportunities to participate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1802" y="987574"/>
            <a:ext cx="2952327" cy="1408623"/>
          </a:xfrm>
        </p:spPr>
        <p:txBody>
          <a:bodyPr>
            <a:normAutofit/>
          </a:bodyPr>
          <a:lstStyle/>
          <a:p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I6: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percentage of tenants satisfied with the opportunities given to them to participate in their landlord’s decision making processes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358CB1-088C-4DC0-93EC-A2889E967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7</a:t>
            </a:fld>
            <a:endParaRPr lang="en-GB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63A3E5F-CA61-4C67-A3C3-ED65096C9B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4718338"/>
              </p:ext>
            </p:extLst>
          </p:nvPr>
        </p:nvGraphicFramePr>
        <p:xfrm>
          <a:off x="6012160" y="2396196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2016/17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2017/18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100" b="1" i="0" u="none" strike="noStrike" dirty="0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endParaRPr lang="en-GB" sz="1100" b="1" i="0" u="none" strike="noStrike" dirty="0">
                        <a:solidFill>
                          <a:srgbClr val="404040"/>
                        </a:solidFill>
                        <a:effectLst/>
                        <a:latin typeface="+mj-lt"/>
                      </a:endParaRP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97.2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97.2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97.2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91.8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90.8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92.5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RSL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85.9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88.1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88.2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SHR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83.8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86.4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86.5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64224292-5777-48FA-A139-1548A24F7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42" y="771550"/>
            <a:ext cx="5344454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297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" y="65463"/>
            <a:ext cx="5492100" cy="634079"/>
          </a:xfrm>
        </p:spPr>
        <p:txBody>
          <a:bodyPr>
            <a:normAutofit/>
          </a:bodyPr>
          <a:lstStyle/>
          <a:p>
            <a:r>
              <a:rPr lang="en-GB" sz="2400" dirty="0"/>
              <a:t>Standard of home when moving in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2160" y="915567"/>
            <a:ext cx="2952328" cy="1368152"/>
          </a:xfrm>
        </p:spPr>
        <p:txBody>
          <a:bodyPr>
            <a:normAutofit/>
          </a:bodyPr>
          <a:lstStyle/>
          <a:p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I9: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percentage of tenants satisfied with the standard of their home when moving in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4A7FE0-6DE6-4A53-AD42-8DECEA99E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8</a:t>
            </a:fld>
            <a:endParaRPr lang="en-GB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F8B54F0-F13E-47B2-A6BC-412EF9F633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770837"/>
              </p:ext>
            </p:extLst>
          </p:nvPr>
        </p:nvGraphicFramePr>
        <p:xfrm>
          <a:off x="6012160" y="2396196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2016/17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2017/18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100" b="1" i="0" u="none" strike="noStrike" dirty="0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endParaRPr lang="en-GB" sz="1100" b="1" i="0" u="none" strike="noStrike" dirty="0">
                        <a:solidFill>
                          <a:srgbClr val="404040"/>
                        </a:solidFill>
                        <a:effectLst/>
                        <a:latin typeface="+mj-lt"/>
                      </a:endParaRP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85.4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92.9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90.0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90.0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93.4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94.1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RSL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90.9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91.1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92.2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SHR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90.0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90.2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90.8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2D813C04-F85D-49CC-A71A-F440C50CC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771550"/>
            <a:ext cx="5327449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94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Quality of home (all tenants)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11802" y="1079814"/>
            <a:ext cx="2952327" cy="1203904"/>
          </a:xfrm>
        </p:spPr>
        <p:txBody>
          <a:bodyPr>
            <a:normAutofit/>
          </a:bodyPr>
          <a:lstStyle/>
          <a:p>
            <a:endParaRPr lang="en-GB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I10:</a:t>
            </a:r>
            <a:r>
              <a:rPr lang="en-GB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 percentage of existing tenants satisfied with the quality of their home.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9BFF75-7602-4466-BDF2-489264B6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29CA8-AF68-4A14-BFB4-C20CDAB1986E}" type="slidenum">
              <a:rPr lang="en-GB" smtClean="0"/>
              <a:t>9</a:t>
            </a:fld>
            <a:endParaRPr lang="en-GB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190A9AA-6797-4062-ADEB-45B3E7D190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834335"/>
              </p:ext>
            </p:extLst>
          </p:nvPr>
        </p:nvGraphicFramePr>
        <p:xfrm>
          <a:off x="6012160" y="2396196"/>
          <a:ext cx="2952328" cy="896910"/>
        </p:xfrm>
        <a:graphic>
          <a:graphicData uri="http://schemas.openxmlformats.org/drawingml/2006/table">
            <a:tbl>
              <a:tblPr/>
              <a:tblGrid>
                <a:gridCol w="1158508">
                  <a:extLst>
                    <a:ext uri="{9D8B030D-6E8A-4147-A177-3AD203B41FA5}">
                      <a16:colId xmlns:a16="http://schemas.microsoft.com/office/drawing/2014/main" val="658144676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677002757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270215522"/>
                    </a:ext>
                  </a:extLst>
                </a:gridCol>
                <a:gridCol w="597940">
                  <a:extLst>
                    <a:ext uri="{9D8B030D-6E8A-4147-A177-3AD203B41FA5}">
                      <a16:colId xmlns:a16="http://schemas.microsoft.com/office/drawing/2014/main" val="1301548658"/>
                    </a:ext>
                  </a:extLst>
                </a:gridCol>
              </a:tblGrid>
              <a:tr h="179382"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%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2016/17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2017/18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2018/19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186107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1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GB" sz="1100" b="1" i="0" u="none" strike="noStrike" dirty="0" err="1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Blairtummock</a:t>
                      </a:r>
                      <a:endParaRPr lang="en-GB" sz="1100" b="1" i="0" u="none" strike="noStrike" dirty="0">
                        <a:solidFill>
                          <a:srgbClr val="404040"/>
                        </a:solidFill>
                        <a:effectLst/>
                        <a:latin typeface="+mj-lt"/>
                      </a:endParaRP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96.4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96.4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1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96.4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027225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Peer Group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88.0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89.2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89.6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819199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RSL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88.0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89.1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88.7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186563"/>
                  </a:ext>
                </a:extLst>
              </a:tr>
              <a:tr h="1793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1100" b="0" i="0" u="none" strike="noStrike" dirty="0">
                          <a:solidFill>
                            <a:srgbClr val="404040"/>
                          </a:solidFill>
                          <a:effectLst/>
                          <a:latin typeface="+mj-lt"/>
                        </a:rPr>
                        <a:t> SHR Average</a:t>
                      </a:r>
                    </a:p>
                  </a:txBody>
                  <a:tcPr marL="7475" marR="7475" marT="7475" marB="0" anchor="b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86.9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88.4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rgbClr val="696969"/>
                          </a:solidFill>
                          <a:effectLst/>
                          <a:latin typeface="Calibri Light" panose="020F0302020204030204" pitchFamily="34" charset="0"/>
                        </a:rPr>
                        <a:t>88.1</a:t>
                      </a:r>
                    </a:p>
                  </a:txBody>
                  <a:tcPr marL="7620" marR="7620" marT="7620" marB="0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617094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0EF8B7F-213B-4984-866E-92715B1F4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1" y="771550"/>
            <a:ext cx="5309057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5588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52e7288-224d-4225-92cc-c4681d6adc9b">
      <UserInfo>
        <DisplayName>Elaine Byrne</DisplayName>
        <AccountId>13</AccountId>
        <AccountType/>
      </UserInfo>
      <UserInfo>
        <DisplayName>Misia Jack</DisplayName>
        <AccountId>17</AccountId>
        <AccountType/>
      </UserInfo>
      <UserInfo>
        <DisplayName>James Duffy</DisplayName>
        <AccountId>16</AccountId>
        <AccountType/>
      </UserInfo>
      <UserInfo>
        <DisplayName>Tim Pogson</DisplayName>
        <AccountId>14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1A62DB4EB8DA4696C987637F57AB4B" ma:contentTypeVersion="8" ma:contentTypeDescription="Create a new document." ma:contentTypeScope="" ma:versionID="1170ed1b64e320ad208769e10ef54d86">
  <xsd:schema xmlns:xsd="http://www.w3.org/2001/XMLSchema" xmlns:xs="http://www.w3.org/2001/XMLSchema" xmlns:p="http://schemas.microsoft.com/office/2006/metadata/properties" xmlns:ns2="152e7288-224d-4225-92cc-c4681d6adc9b" xmlns:ns3="01a7cf63-d37c-40f9-931e-66979705ce77" xmlns:ns4="4b11736f-4c32-46fe-9106-85473aa22651" targetNamespace="http://schemas.microsoft.com/office/2006/metadata/properties" ma:root="true" ma:fieldsID="2744ea4abcabe7ded52376a878e2fd6a" ns2:_="" ns3:_="" ns4:_="">
    <xsd:import namespace="152e7288-224d-4225-92cc-c4681d6adc9b"/>
    <xsd:import namespace="01a7cf63-d37c-40f9-931e-66979705ce77"/>
    <xsd:import namespace="4b11736f-4c32-46fe-9106-85473aa2265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EventHashCode" minOccurs="0"/>
                <xsd:element ref="ns4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2e7288-224d-4225-92cc-c4681d6adc9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a7cf63-d37c-40f9-931e-66979705ce77" elementFormDefault="qualified">
    <xsd:import namespace="http://schemas.microsoft.com/office/2006/documentManagement/types"/>
    <xsd:import namespace="http://schemas.microsoft.com/office/infopath/2007/PartnerControls"/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11736f-4c32-46fe-9106-85473aa226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F7EBDD-11EF-4E31-8861-FFE8E674F1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C388D6-E6EF-45C1-98E1-DDFD1CA79E31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  <ds:schemaRef ds:uri="http://purl.org/dc/dcmitype/"/>
    <ds:schemaRef ds:uri="4b11736f-4c32-46fe-9106-85473aa22651"/>
    <ds:schemaRef ds:uri="http://purl.org/dc/terms/"/>
    <ds:schemaRef ds:uri="http://schemas.microsoft.com/office/2006/metadata/properties"/>
    <ds:schemaRef ds:uri="http://schemas.microsoft.com/office/infopath/2007/PartnerControls"/>
    <ds:schemaRef ds:uri="01a7cf63-d37c-40f9-931e-66979705ce77"/>
    <ds:schemaRef ds:uri="152e7288-224d-4225-92cc-c4681d6adc9b"/>
  </ds:schemaRefs>
</ds:datastoreItem>
</file>

<file path=customXml/itemProps3.xml><?xml version="1.0" encoding="utf-8"?>
<ds:datastoreItem xmlns:ds="http://schemas.openxmlformats.org/officeDocument/2006/customXml" ds:itemID="{C6AADCDE-B5EC-4027-8C3A-E15344ECE0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2e7288-224d-4225-92cc-c4681d6adc9b"/>
    <ds:schemaRef ds:uri="01a7cf63-d37c-40f9-931e-66979705ce77"/>
    <ds:schemaRef ds:uri="4b11736f-4c32-46fe-9106-85473aa226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43204</TotalTime>
  <Words>2567</Words>
  <Application>Microsoft Office PowerPoint</Application>
  <PresentationFormat>On-screen Show (16:9)</PresentationFormat>
  <Paragraphs>1387</Paragraphs>
  <Slides>54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54</vt:i4>
      </vt:variant>
    </vt:vector>
  </HeadingPairs>
  <TitlesOfParts>
    <vt:vector size="59" baseType="lpstr">
      <vt:lpstr>Arial</vt:lpstr>
      <vt:lpstr>Calibri</vt:lpstr>
      <vt:lpstr>Calibri Light</vt:lpstr>
      <vt:lpstr>Wingdings</vt:lpstr>
      <vt:lpstr>Retrospect</vt:lpstr>
      <vt:lpstr>PowerPoint Presentation</vt:lpstr>
      <vt:lpstr>Key headlines for 2018-19</vt:lpstr>
      <vt:lpstr>Peer Group</vt:lpstr>
      <vt:lpstr>Method</vt:lpstr>
      <vt:lpstr>Overall Satisfaction</vt:lpstr>
      <vt:lpstr>Kept Informed</vt:lpstr>
      <vt:lpstr>Opportunities to participate</vt:lpstr>
      <vt:lpstr>Standard of home when moving in</vt:lpstr>
      <vt:lpstr>Quality of home (all tenants)</vt:lpstr>
      <vt:lpstr>Repairs</vt:lpstr>
      <vt:lpstr>Management of neighbourhood</vt:lpstr>
      <vt:lpstr>Value for money</vt:lpstr>
      <vt:lpstr>Complaints</vt:lpstr>
      <vt:lpstr>Housing Quality &amp; Maintenance</vt:lpstr>
      <vt:lpstr>SHQS</vt:lpstr>
      <vt:lpstr>EESSH</vt:lpstr>
      <vt:lpstr>Emergency repairs</vt:lpstr>
      <vt:lpstr>Non-emergency repairs</vt:lpstr>
      <vt:lpstr>Repairs response times</vt:lpstr>
      <vt:lpstr>Repairs appointments</vt:lpstr>
      <vt:lpstr>Repairs Right First Time</vt:lpstr>
      <vt:lpstr>Repairs satisfaction</vt:lpstr>
      <vt:lpstr>Gas safety</vt:lpstr>
      <vt:lpstr>Medical adaptations</vt:lpstr>
      <vt:lpstr>Access</vt:lpstr>
      <vt:lpstr>Turnover </vt:lpstr>
      <vt:lpstr>Offers refused</vt:lpstr>
      <vt:lpstr>Lets by source</vt:lpstr>
      <vt:lpstr>Lets to homeless</vt:lpstr>
      <vt:lpstr>Tenancy sustainment</vt:lpstr>
      <vt:lpstr>Tenancy sustainment (homeless)</vt:lpstr>
      <vt:lpstr>Evictions</vt:lpstr>
      <vt:lpstr>Abandonments</vt:lpstr>
      <vt:lpstr>Rents</vt:lpstr>
      <vt:lpstr>Rents</vt:lpstr>
      <vt:lpstr>Rent increase (trends)</vt:lpstr>
      <vt:lpstr>Direct housing costs</vt:lpstr>
      <vt:lpstr>Direct housing costs</vt:lpstr>
      <vt:lpstr>Rent collection</vt:lpstr>
      <vt:lpstr>Arrears</vt:lpstr>
      <vt:lpstr>Arrears (trends)</vt:lpstr>
      <vt:lpstr>Arrears written off</vt:lpstr>
      <vt:lpstr>Legal action</vt:lpstr>
      <vt:lpstr>Voids</vt:lpstr>
      <vt:lpstr>Relet times</vt:lpstr>
      <vt:lpstr>Void rent loss</vt:lpstr>
      <vt:lpstr>Void rent loss (trends)</vt:lpstr>
      <vt:lpstr>Landlord Report</vt:lpstr>
      <vt:lpstr>PowerPoint Presentation</vt:lpstr>
      <vt:lpstr>PowerPoint Presentation</vt:lpstr>
      <vt:lpstr>PowerPoint Presentation</vt:lpstr>
      <vt:lpstr>Overall summary - 2019</vt:lpstr>
      <vt:lpstr>Forums &amp; Services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Smith</dc:creator>
  <cp:lastModifiedBy>Della McKelvie</cp:lastModifiedBy>
  <cp:revision>1212</cp:revision>
  <cp:lastPrinted>2019-09-02T14:53:34Z</cp:lastPrinted>
  <dcterms:created xsi:type="dcterms:W3CDTF">2016-02-29T12:12:07Z</dcterms:created>
  <dcterms:modified xsi:type="dcterms:W3CDTF">2019-10-01T10:04:42Z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0x010100F71A62DB4EB8DA4696C987637F57AB4B</vt:lpwstr>
  </property>
</Properties>
</file>